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92" r:id="rId4"/>
    <p:sldId id="290" r:id="rId5"/>
    <p:sldId id="291" r:id="rId6"/>
    <p:sldId id="293" r:id="rId7"/>
    <p:sldId id="297" r:id="rId8"/>
    <p:sldId id="298" r:id="rId9"/>
    <p:sldId id="299" r:id="rId10"/>
    <p:sldId id="300" r:id="rId11"/>
    <p:sldId id="295" r:id="rId12"/>
    <p:sldId id="296" r:id="rId13"/>
    <p:sldId id="294" r:id="rId14"/>
    <p:sldId id="288" r:id="rId15"/>
    <p:sldId id="289" r:id="rId16"/>
    <p:sldId id="303" r:id="rId17"/>
    <p:sldId id="304" r:id="rId18"/>
    <p:sldId id="305" r:id="rId19"/>
    <p:sldId id="309" r:id="rId20"/>
    <p:sldId id="310" r:id="rId21"/>
    <p:sldId id="307" r:id="rId22"/>
    <p:sldId id="308" r:id="rId23"/>
    <p:sldId id="306" r:id="rId24"/>
    <p:sldId id="268" r:id="rId25"/>
    <p:sldId id="311" r:id="rId26"/>
    <p:sldId id="312" r:id="rId27"/>
    <p:sldId id="31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DE2F-E6B8-4392-BB73-EE7E9CEED5E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DE2F-E6B8-4392-BB73-EE7E9CEED5E2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F5EF6-7CF3-4BFF-9E5A-F2534F8205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лучевой диагностики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Повышение квалификации </a:t>
            </a:r>
            <a:r>
              <a:rPr lang="ru-RU" dirty="0" err="1" smtClean="0"/>
              <a:t>рентгенлаборантов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g04mr23c04x.jpeg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06212"/>
            <a:ext cx="4038600" cy="2713939"/>
          </a:xfrm>
        </p:spPr>
      </p:pic>
      <p:pic>
        <p:nvPicPr>
          <p:cNvPr id="6" name="Содержимое 5" descr="g04mr23c02x.jpeg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12359"/>
            <a:ext cx="4038600" cy="310164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600" dirty="0" smtClean="0">
                <a:latin typeface="+mn-lt"/>
              </a:rPr>
              <a:t>Мари́я Склодо́вская-Кюри́</a:t>
            </a:r>
            <a:endParaRPr lang="ru-RU" sz="3600" dirty="0">
              <a:latin typeface="+mn-lt"/>
            </a:endParaRPr>
          </a:p>
        </p:txBody>
      </p:sp>
      <p:pic>
        <p:nvPicPr>
          <p:cNvPr id="5" name="Содержимое 4" descr="Curie-nobel-portrait-2-6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3286148" cy="506860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475774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Нобелевская </a:t>
            </a:r>
            <a:r>
              <a:rPr lang="ru-RU" dirty="0" smtClean="0"/>
              <a:t>премия по </a:t>
            </a:r>
            <a:r>
              <a:rPr lang="ru-RU" dirty="0" smtClean="0"/>
              <a:t>физике(1903)</a:t>
            </a:r>
          </a:p>
          <a:p>
            <a:r>
              <a:rPr lang="ru-RU" dirty="0" smtClean="0"/>
              <a:t>Нобелевская </a:t>
            </a:r>
            <a:r>
              <a:rPr lang="ru-RU" dirty="0" smtClean="0"/>
              <a:t>премия по химии (1911)</a:t>
            </a:r>
          </a:p>
          <a:p>
            <a:r>
              <a:rPr lang="ru-RU" dirty="0" smtClean="0"/>
              <a:t>Директор </a:t>
            </a:r>
            <a:r>
              <a:rPr lang="ru-RU" dirty="0" smtClean="0"/>
              <a:t>Службы радиологии Красного </a:t>
            </a:r>
            <a:r>
              <a:rPr lang="ru-RU" dirty="0" smtClean="0"/>
              <a:t>Креста</a:t>
            </a:r>
          </a:p>
          <a:p>
            <a:r>
              <a:rPr lang="ru-RU" dirty="0" smtClean="0"/>
              <a:t>Монография </a:t>
            </a:r>
            <a:r>
              <a:rPr lang="ru-RU" dirty="0" smtClean="0"/>
              <a:t>«Радиология и война</a:t>
            </a:r>
            <a:r>
              <a:rPr lang="ru-RU" dirty="0" smtClean="0"/>
              <a:t>» 1920г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Передвежной</a:t>
            </a:r>
            <a:r>
              <a:rPr lang="ru-RU" dirty="0" smtClean="0"/>
              <a:t> рентгеновский пункт 1913 год</a:t>
            </a:r>
            <a:endParaRPr lang="ru-RU" dirty="0"/>
          </a:p>
        </p:txBody>
      </p:sp>
      <p:pic>
        <p:nvPicPr>
          <p:cNvPr id="4" name="Содержимое 3" descr="покажите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7538019" cy="510508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vrora1905mani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71546"/>
            <a:ext cx="8665979" cy="464350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USS </a:t>
            </a:r>
            <a:r>
              <a:rPr lang="ru-RU" dirty="0" err="1" smtClean="0"/>
              <a:t>Relief</a:t>
            </a:r>
            <a:r>
              <a:rPr lang="ru-RU" dirty="0" smtClean="0"/>
              <a:t> </a:t>
            </a:r>
            <a:r>
              <a:rPr lang="ru-RU" dirty="0" smtClean="0"/>
              <a:t>1921</a:t>
            </a:r>
            <a:endParaRPr lang="ru-RU" dirty="0"/>
          </a:p>
        </p:txBody>
      </p:sp>
      <p:pic>
        <p:nvPicPr>
          <p:cNvPr id="4" name="Содержимое 3" descr="15430988669_ca20765c94_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171559"/>
            <a:ext cx="6858048" cy="54864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997569433_8c49ddd5d1_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188390" cy="644515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 великого человека 1890</a:t>
            </a:r>
            <a:endParaRPr lang="ru-RU" dirty="0"/>
          </a:p>
        </p:txBody>
      </p:sp>
      <p:pic>
        <p:nvPicPr>
          <p:cNvPr id="5" name="Содержимое 4" descr="Bundesarchiv_Bild_183-1989-0322-506,_Adolf_Hitler,_Kinderbil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3104003" cy="47310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«Люди </a:t>
            </a:r>
            <a:r>
              <a:rPr lang="ru-RU" dirty="0" smtClean="0"/>
              <a:t>с узкими лбами мало беспокоятся по поводу будущего, им достаточно сегодняшнего </a:t>
            </a:r>
            <a:r>
              <a:rPr lang="ru-RU" dirty="0" smtClean="0"/>
              <a:t>дня»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Адольф Гитлер </a:t>
            </a:r>
            <a:r>
              <a:rPr lang="ru-RU" sz="3200" dirty="0" smtClean="0"/>
              <a:t>о</a:t>
            </a:r>
            <a:r>
              <a:rPr lang="ru-RU" sz="3200" dirty="0" smtClean="0"/>
              <a:t>снователь национал-социалистической немецкой рабочей партии</a:t>
            </a:r>
            <a:endParaRPr lang="ru-RU" sz="3200" dirty="0"/>
          </a:p>
        </p:txBody>
      </p:sp>
      <p:pic>
        <p:nvPicPr>
          <p:cNvPr id="5" name="Содержимое 4" descr="280px-Bundesarchiv_Bild_183-H1216-0500-002,_Adolf_Hitl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2078" y="1600200"/>
            <a:ext cx="2988843" cy="4525963"/>
          </a:xfrm>
        </p:spPr>
      </p:pic>
      <p:pic>
        <p:nvPicPr>
          <p:cNvPr id="6" name="Содержимое 5" descr="30_133348917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4361" y="1600200"/>
            <a:ext cx="3186278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Рентгенология в СССР</a:t>
            </a:r>
            <a:endParaRPr lang="ru-RU" dirty="0"/>
          </a:p>
        </p:txBody>
      </p:sp>
      <p:pic>
        <p:nvPicPr>
          <p:cNvPr id="4" name="Содержимое 3" descr="1039559_611418248925996_1788254337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98572"/>
            <a:ext cx="6643733" cy="4982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>
                <a:latin typeface="+mn-lt"/>
              </a:rPr>
              <a:t>Леони́д Дави́дович Линденбра́тен</a:t>
            </a:r>
            <a:endParaRPr lang="ru-RU" dirty="0">
              <a:latin typeface="+mn-lt"/>
            </a:endParaRPr>
          </a:p>
        </p:txBody>
      </p:sp>
      <p:pic>
        <p:nvPicPr>
          <p:cNvPr id="5" name="Содержимое 4" descr="Линденбратен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3297588" cy="44439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«Неотложная рентгенодиагностика» (1957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«Рентгенодиагностика заболеваний органов дыхания у детей» (1957)</a:t>
            </a:r>
          </a:p>
          <a:p>
            <a:r>
              <a:rPr lang="ru-RU" dirty="0" smtClean="0"/>
              <a:t>«</a:t>
            </a:r>
            <a:r>
              <a:rPr lang="ru-RU" dirty="0" smtClean="0"/>
              <a:t>Методика чтения рентгеновских снимков» (1960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Научно-практический центр медицинской радиологии Департамента здравоохранения Москвы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Елизавета Андреевна и Илларион Иванович Воронцов-Дашков</a:t>
            </a:r>
            <a:endParaRPr lang="ru-RU" sz="3200" dirty="0"/>
          </a:p>
        </p:txBody>
      </p:sp>
      <p:pic>
        <p:nvPicPr>
          <p:cNvPr id="5" name="Содержимое 4" descr="Voronsov-DashkovI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1477304"/>
            <a:ext cx="3071834" cy="4735006"/>
          </a:xfrm>
        </p:spPr>
      </p:pic>
      <p:pic>
        <p:nvPicPr>
          <p:cNvPr id="6" name="Содержимое 5" descr="Alexandre_Cabanel_-_Portrait_Of_Countess_E_A_Vorontsova_Dashkov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522069"/>
            <a:ext cx="3357586" cy="471571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857256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Самуил Аронович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Рейнберг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600" dirty="0" smtClean="0"/>
              <a:t>советский рентгенолог, профессор </a:t>
            </a:r>
            <a:r>
              <a:rPr lang="ru-RU" sz="1600" dirty="0" smtClean="0"/>
              <a:t>, </a:t>
            </a:r>
            <a:r>
              <a:rPr lang="ru-RU" sz="1600" dirty="0" smtClean="0"/>
              <a:t>доктор медицинских наук </a:t>
            </a:r>
            <a:r>
              <a:rPr lang="ru-RU" sz="1600" dirty="0" smtClean="0"/>
              <a:t>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Самуил Аронович Рейнберг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3571900" cy="468146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85728"/>
            <a:ext cx="4041775" cy="107157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Георгий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Артемьевич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Зедгенидзе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smtClean="0"/>
              <a:t>советский рентгенолог и радиолог, академик АМН СССР (1960). </a:t>
            </a:r>
            <a:endParaRPr lang="ru-RU" dirty="0" smtClean="0"/>
          </a:p>
          <a:p>
            <a:r>
              <a:rPr lang="ru-RU" dirty="0" smtClean="0"/>
              <a:t>Основатель </a:t>
            </a:r>
            <a:r>
              <a:rPr lang="ru-RU" dirty="0" smtClean="0"/>
              <a:t>и первый директор Института медицинской радиологии АМН </a:t>
            </a:r>
            <a:r>
              <a:rPr lang="ru-RU" dirty="0" smtClean="0"/>
              <a:t>СССР.</a:t>
            </a:r>
            <a:endParaRPr lang="ru-RU" dirty="0"/>
          </a:p>
        </p:txBody>
      </p:sp>
      <p:pic>
        <p:nvPicPr>
          <p:cNvPr id="8" name="Содержимое 7" descr="Zedgenidz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1428736"/>
            <a:ext cx="3500462" cy="471736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Военно-медицинская академия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Георгий </a:t>
            </a:r>
            <a:r>
              <a:rPr lang="ru-RU" dirty="0" err="1" smtClean="0"/>
              <a:t>Артемьевич</a:t>
            </a:r>
            <a:r>
              <a:rPr lang="ru-RU" dirty="0" smtClean="0"/>
              <a:t> ЗЕДГЕНИДЗЕ</a:t>
            </a:r>
            <a:endParaRPr lang="ru-RU" dirty="0"/>
          </a:p>
        </p:txBody>
      </p:sp>
      <p:pic>
        <p:nvPicPr>
          <p:cNvPr id="8" name="Содержимое 7" descr="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2105488"/>
            <a:ext cx="2928958" cy="447169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Альберт Николаевич КИШКОВСКИЙ</a:t>
            </a:r>
            <a:endParaRPr lang="ru-RU" dirty="0"/>
          </a:p>
        </p:txBody>
      </p:sp>
      <p:pic>
        <p:nvPicPr>
          <p:cNvPr id="7" name="Содержимое 6" descr="Альберт Николаевич КИШКОВСКИЙ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2143117"/>
            <a:ext cx="3181610" cy="442915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4040188" cy="131764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Тютин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Леонид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Авраамович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Заместитель </a:t>
            </a:r>
            <a:r>
              <a:rPr lang="ru-RU" dirty="0" smtClean="0"/>
              <a:t>директора Российского научного центра радиологии и хирургических технологий.</a:t>
            </a:r>
            <a:endParaRPr lang="ru-RU" dirty="0"/>
          </a:p>
        </p:txBody>
      </p:sp>
      <p:pic>
        <p:nvPicPr>
          <p:cNvPr id="7" name="Содержимое 6" descr="Тюти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2214554"/>
            <a:ext cx="3286147" cy="403726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85794"/>
            <a:ext cx="4041775" cy="138908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Терновой Сергей Константинович </a:t>
            </a:r>
          </a:p>
          <a:p>
            <a:r>
              <a:rPr lang="ru-RU" dirty="0" smtClean="0"/>
              <a:t>Заведующий кафедрой лучевой диагностики и лучевой терапии Первого МГМУ </a:t>
            </a:r>
            <a:r>
              <a:rPr lang="ru-RU" dirty="0" smtClean="0"/>
              <a:t>д.м.н</a:t>
            </a:r>
            <a:r>
              <a:rPr lang="ru-RU" dirty="0" smtClean="0"/>
              <a:t>., профессор, академик РАМН.</a:t>
            </a:r>
            <a:endParaRPr lang="ru-RU" dirty="0"/>
          </a:p>
        </p:txBody>
      </p:sp>
      <p:pic>
        <p:nvPicPr>
          <p:cNvPr id="8" name="Содержимое 7" descr="ТЕРНОВОЙ С. К.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12789" y="2174875"/>
            <a:ext cx="2506246" cy="395128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Рентгенограмма Теодора </a:t>
            </a:r>
            <a:r>
              <a:rPr lang="ru-RU" dirty="0" err="1" smtClean="0"/>
              <a:t>Рузвельда</a:t>
            </a:r>
            <a:endParaRPr lang="ru-RU" dirty="0"/>
          </a:p>
        </p:txBody>
      </p:sp>
      <p:pic>
        <p:nvPicPr>
          <p:cNvPr id="4" name="Содержимое 3" descr="x-ray-history-roosevelt-ribs_28420_600x4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357298"/>
            <a:ext cx="7552017" cy="528641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Компьютерная Томография 1972 год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65127"/>
          </a:xfrm>
        </p:spPr>
        <p:txBody>
          <a:bodyPr/>
          <a:lstStyle/>
          <a:p>
            <a:pPr algn="ctr"/>
            <a:r>
              <a:rPr lang="ru-RU" dirty="0" err="1" smtClean="0"/>
              <a:t>Годфри</a:t>
            </a:r>
            <a:r>
              <a:rPr lang="ru-RU" dirty="0" smtClean="0"/>
              <a:t> </a:t>
            </a:r>
            <a:r>
              <a:rPr lang="ru-RU" dirty="0" err="1" smtClean="0"/>
              <a:t>Хаунсфилд</a:t>
            </a:r>
            <a:endParaRPr lang="ru-RU" dirty="0"/>
          </a:p>
        </p:txBody>
      </p:sp>
      <p:pic>
        <p:nvPicPr>
          <p:cNvPr id="7" name="Содержимое 6" descr="Хаунсфилд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4830" y="2174875"/>
            <a:ext cx="2844927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65127"/>
          </a:xfrm>
        </p:spPr>
        <p:txBody>
          <a:bodyPr/>
          <a:lstStyle/>
          <a:p>
            <a:pPr algn="ctr"/>
            <a:r>
              <a:rPr lang="ru-RU" dirty="0" err="1"/>
              <a:t>Аллан</a:t>
            </a:r>
            <a:r>
              <a:rPr lang="ru-RU" dirty="0"/>
              <a:t> </a:t>
            </a:r>
            <a:r>
              <a:rPr lang="ru-RU" dirty="0" err="1"/>
              <a:t>МакЛеод</a:t>
            </a:r>
            <a:r>
              <a:rPr lang="ru-RU" dirty="0"/>
              <a:t> </a:t>
            </a:r>
            <a:r>
              <a:rPr lang="ru-RU" dirty="0" err="1"/>
              <a:t>Кормак</a:t>
            </a:r>
            <a:endParaRPr lang="ru-RU" dirty="0"/>
          </a:p>
        </p:txBody>
      </p:sp>
      <p:pic>
        <p:nvPicPr>
          <p:cNvPr id="8" name="Содержимое 7" descr="Калмак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2142272"/>
            <a:ext cx="3214710" cy="405053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МРТ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dirty="0" smtClean="0"/>
              <a:t>1973 год. Пол </a:t>
            </a:r>
            <a:r>
              <a:rPr lang="ru-RU" dirty="0" err="1" smtClean="0"/>
              <a:t>Лотербур</a:t>
            </a:r>
            <a:r>
              <a:rPr lang="ru-RU" dirty="0" smtClean="0"/>
              <a:t> опубликовал в журнале </a:t>
            </a:r>
            <a:r>
              <a:rPr lang="ru-RU" dirty="0" err="1" smtClean="0"/>
              <a:t>Nature</a:t>
            </a:r>
            <a:r>
              <a:rPr lang="ru-RU" dirty="0" smtClean="0"/>
              <a:t> статью «Создание изображения с помощью индуцированного локального взаимодействия; примеры на основе магнитного резонанса».</a:t>
            </a:r>
          </a:p>
          <a:p>
            <a:pPr lvl="1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 </a:t>
            </a:r>
            <a:r>
              <a:rPr lang="ru-RU" dirty="0" err="1" smtClean="0"/>
              <a:t>Кристиан</a:t>
            </a:r>
            <a:r>
              <a:rPr lang="ru-RU" dirty="0" smtClean="0"/>
              <a:t> </a:t>
            </a:r>
            <a:r>
              <a:rPr lang="ru-RU" dirty="0" err="1" smtClean="0"/>
              <a:t>Лотербур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	</a:t>
            </a:r>
            <a:r>
              <a:rPr lang="ru-RU" dirty="0" err="1" smtClean="0"/>
              <a:t>Лотербур</a:t>
            </a:r>
            <a:r>
              <a:rPr lang="ru-RU" dirty="0" smtClean="0"/>
              <a:t> изобрёл как использовать градиент магнитного поля, который позволяет определять происхождение радиоволн, излучаемых ядрами объекта исследования. </a:t>
            </a:r>
          </a:p>
          <a:p>
            <a:r>
              <a:rPr lang="ru-RU" dirty="0" smtClean="0"/>
              <a:t>	Эта информация позволяет воссоздать двумерную картину организма. </a:t>
            </a:r>
          </a:p>
          <a:p>
            <a:r>
              <a:rPr lang="ru-RU" dirty="0" smtClean="0"/>
              <a:t>	Первый магнитно-резонансный томограф, созданный </a:t>
            </a:r>
            <a:r>
              <a:rPr lang="ru-RU" dirty="0" err="1" smtClean="0"/>
              <a:t>Лотербуром</a:t>
            </a:r>
            <a:r>
              <a:rPr lang="ru-RU" dirty="0" smtClean="0"/>
              <a:t>, до сих пор находится в Нью-Йоркском университете в </a:t>
            </a:r>
            <a:r>
              <a:rPr lang="ru-RU" dirty="0" err="1" smtClean="0"/>
              <a:t>Стоуни-Брук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Paul Christian Lauterbu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143116"/>
            <a:ext cx="4574362" cy="307183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Сэр Питер </a:t>
            </a:r>
            <a:r>
              <a:rPr lang="ru-RU" dirty="0" err="1" smtClean="0"/>
              <a:t>Мэнсфилд</a:t>
            </a:r>
            <a:endParaRPr lang="ru-RU" dirty="0"/>
          </a:p>
        </p:txBody>
      </p:sp>
      <p:pic>
        <p:nvPicPr>
          <p:cNvPr id="5" name="Содержимое 4" descr="Сэр Питер Мэнсфилд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7807" y="1714488"/>
            <a:ext cx="3977493" cy="397749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2003 году Нобелевская премия в области медицины «за изобретение метода магнитно-резонансной томографии»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Раиса Алексеевна </a:t>
            </a:r>
            <a:r>
              <a:rPr lang="ru-RU" dirty="0" smtClean="0"/>
              <a:t>Попова</a:t>
            </a:r>
            <a:br>
              <a:rPr lang="ru-RU" dirty="0" smtClean="0"/>
            </a:br>
            <a:r>
              <a:rPr lang="ru-RU" dirty="0" smtClean="0"/>
              <a:t>Александр Степанович Попов</a:t>
            </a:r>
            <a:endParaRPr lang="ru-RU" dirty="0"/>
          </a:p>
        </p:txBody>
      </p:sp>
      <p:pic>
        <p:nvPicPr>
          <p:cNvPr id="5" name="Содержимое 4" descr="-----_c989b93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429" y="1600200"/>
            <a:ext cx="346814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1896 году А.С. Попов первым на военно-морском флоте сконструировал рентгеновскую установку, и Раиса Алексеевна помогала в эксплуатации этой установки в военно-морском госпитале Кронштадта.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Вильгельм Конрад Рентген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профессор </a:t>
            </a:r>
            <a:r>
              <a:rPr lang="ru-RU" sz="3200" dirty="0" err="1" smtClean="0"/>
              <a:t>Вюрцбургского</a:t>
            </a:r>
            <a:r>
              <a:rPr lang="ru-RU" sz="3200" dirty="0" smtClean="0"/>
              <a:t> университета</a:t>
            </a:r>
            <a:endParaRPr lang="ru-RU" sz="3200" dirty="0"/>
          </a:p>
        </p:txBody>
      </p:sp>
      <p:pic>
        <p:nvPicPr>
          <p:cNvPr id="5" name="Содержимое 4" descr="226878_original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9485" y="1600200"/>
            <a:ext cx="3154030" cy="4525963"/>
          </a:xfrm>
        </p:spPr>
      </p:pic>
      <p:pic>
        <p:nvPicPr>
          <p:cNvPr id="6" name="Содержимое 5" descr="preview_e51ebc44ad2687b26403b3131da782c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1735937"/>
            <a:ext cx="3214710" cy="44871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ноября 1895 года</a:t>
            </a:r>
            <a:endParaRPr lang="ru-RU" dirty="0"/>
          </a:p>
        </p:txBody>
      </p:sp>
      <p:pic>
        <p:nvPicPr>
          <p:cNvPr id="4" name="Содержимое 3" descr="pic_d550d4b4db7aa10551745477ef7406b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14422"/>
            <a:ext cx="7751330" cy="525090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Рентгеновский аппарат 1900</a:t>
            </a:r>
            <a:endParaRPr lang="ru-RU" dirty="0"/>
          </a:p>
        </p:txBody>
      </p:sp>
      <p:pic>
        <p:nvPicPr>
          <p:cNvPr id="4" name="Содержимое 3" descr="800px-Crookes_tube_xray_experimen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163" y="1600200"/>
            <a:ext cx="715567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rst.mit.edu%2Fhrs%2Fmaterials%2Fpublic%2FX-rays%2FGrimReaper_600pxls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0059" r="6325"/>
          <a:stretch>
            <a:fillRect/>
          </a:stretch>
        </p:blipFill>
        <p:spPr>
          <a:xfrm>
            <a:off x="142844" y="642918"/>
            <a:ext cx="4860050" cy="5153585"/>
          </a:xfrm>
        </p:spPr>
      </p:pic>
      <p:pic>
        <p:nvPicPr>
          <p:cNvPr id="6" name="Содержимое 5" descr="hrst.mit.edu%2Fhrs%2Fmaterials%2Fpublic%2FX-rays%2FLaNatur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21" y="55862"/>
            <a:ext cx="4286279" cy="68021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raudeuse_rayons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42852"/>
            <a:ext cx="8320400" cy="63579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Универсальное средство </a:t>
            </a:r>
            <a:endParaRPr lang="ru-RU" dirty="0"/>
          </a:p>
        </p:txBody>
      </p:sp>
      <p:pic>
        <p:nvPicPr>
          <p:cNvPr id="5" name="Содержимое 4" descr="g04mr23c05a.jpeg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4738" y="1600200"/>
            <a:ext cx="3403524" cy="4525963"/>
          </a:xfrm>
        </p:spPr>
      </p:pic>
      <p:pic>
        <p:nvPicPr>
          <p:cNvPr id="6" name="Содержимое 5" descr="g04mr23c08x.jpeg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19515"/>
            <a:ext cx="4038600" cy="448733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291</Words>
  <Application>Microsoft Office PowerPoint</Application>
  <PresentationFormat>Экран (4:3)</PresentationFormat>
  <Paragraphs>48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История лучевой диагностики </vt:lpstr>
      <vt:lpstr>Елизавета Андреевна и Илларион Иванович Воронцов-Дашков</vt:lpstr>
      <vt:lpstr>Раиса Алексеевна Попова Александр Степанович Попов</vt:lpstr>
      <vt:lpstr>Вильгельм Конрад Рентген  профессор Вюрцбургского университета</vt:lpstr>
      <vt:lpstr>8 ноября 1895 года</vt:lpstr>
      <vt:lpstr>Рентгеновский аппарат 1900</vt:lpstr>
      <vt:lpstr>Слайд 7</vt:lpstr>
      <vt:lpstr>Слайд 8</vt:lpstr>
      <vt:lpstr>Универсальное средство </vt:lpstr>
      <vt:lpstr>Слайд 10</vt:lpstr>
      <vt:lpstr>Мари́я Склодо́вская-Кюри́</vt:lpstr>
      <vt:lpstr>Передвежной рентгеновский пункт 1913 год</vt:lpstr>
      <vt:lpstr>Слайд 13</vt:lpstr>
      <vt:lpstr>USS Relief 1921</vt:lpstr>
      <vt:lpstr>Слайд 15</vt:lpstr>
      <vt:lpstr>Детство великого человека 1890</vt:lpstr>
      <vt:lpstr>Адольф Гитлер основатель национал-социалистической немецкой рабочей партии</vt:lpstr>
      <vt:lpstr>Рентгенология в СССР</vt:lpstr>
      <vt:lpstr>Леони́д Дави́дович Линденбра́тен</vt:lpstr>
      <vt:lpstr>Слайд 20</vt:lpstr>
      <vt:lpstr>Военно-медицинская академия</vt:lpstr>
      <vt:lpstr>Слайд 22</vt:lpstr>
      <vt:lpstr>Рентгенограмма Теодора Рузвельда</vt:lpstr>
      <vt:lpstr>Компьютерная Томография 1972 год</vt:lpstr>
      <vt:lpstr>История МРТ</vt:lpstr>
      <vt:lpstr>Пол Кристиан Лотербур </vt:lpstr>
      <vt:lpstr>Сэр Питер Мэнсфилд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39</cp:revision>
  <dcterms:created xsi:type="dcterms:W3CDTF">2015-09-21T09:23:51Z</dcterms:created>
  <dcterms:modified xsi:type="dcterms:W3CDTF">2015-09-24T11:21:21Z</dcterms:modified>
</cp:coreProperties>
</file>