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6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Элегантный абстрактный\Elegant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5327576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5013176"/>
            <a:ext cx="3643278" cy="115212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99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07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17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766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081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835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3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01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Серебристая дымка\Serebristaya_Dym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5896" y="836713"/>
            <a:ext cx="5396136" cy="13681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2852936"/>
            <a:ext cx="5392688" cy="8640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38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628799"/>
            <a:ext cx="7221488" cy="51113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78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55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4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76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92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96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Элегантный абстрактный\ElegantSlid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1331913" y="260350"/>
            <a:ext cx="74882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331913" y="1557338"/>
            <a:ext cx="749935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-31750" y="6638925"/>
            <a:ext cx="1335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solidFill>
                  <a:schemeClr val="bg1"/>
                </a:solidFill>
                <a:latin typeface="Baskerville Old Face" pitchFamily="18" charset="0"/>
              </a:rPr>
              <a:t>ProPowerPoint.Ru</a:t>
            </a:r>
            <a:endParaRPr lang="ru-RU" sz="1200" smtClean="0">
              <a:solidFill>
                <a:schemeClr val="bg1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Серебристая дымка\Serebristaya_Dymka_Slid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1763713" y="260350"/>
            <a:ext cx="72215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763713" y="1628775"/>
            <a:ext cx="722153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-19050" y="6602413"/>
            <a:ext cx="13192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ru-RU" sz="1200">
                <a:solidFill>
                  <a:srgbClr val="7F7F7F"/>
                </a:solidFill>
              </a:rPr>
              <a:t>ProPowerPoint.Ru</a:t>
            </a:r>
            <a:endParaRPr lang="ru-RU" altLang="ru-RU" sz="1200">
              <a:solidFill>
                <a:srgbClr val="7F7F7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D2459-2FF5-4A0B-816A-595ED54ADE40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89BD2-25E7-490A-A6D9-B97AE0C4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01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Приоритетные направления развития здравоохранения в Российской Федерации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fontScale="40000" lnSpcReduction="20000"/>
          </a:bodyPr>
          <a:lstStyle/>
          <a:p>
            <a:pPr algn="r"/>
            <a:r>
              <a:rPr lang="ru-RU" dirty="0" smtClean="0"/>
              <a:t>Сертификационный курс </a:t>
            </a:r>
          </a:p>
          <a:p>
            <a:pPr algn="r"/>
            <a:r>
              <a:rPr lang="ru-RU" dirty="0" smtClean="0"/>
              <a:t>«Лабораторное дело в рентгенологии»</a:t>
            </a:r>
          </a:p>
          <a:p>
            <a:pPr algn="r"/>
            <a:r>
              <a:rPr lang="ru-RU" dirty="0" err="1" smtClean="0"/>
              <a:t>Тихмянов</a:t>
            </a:r>
            <a:r>
              <a:rPr lang="ru-RU" dirty="0" smtClean="0"/>
              <a:t> Андрей Юрьевич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1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+mn-lt"/>
              </a:rPr>
              <a:t>Основы государственной программы </a:t>
            </a:r>
            <a:r>
              <a:rPr lang="ru-RU" sz="4000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развития здравоохранения в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Государственная программа определяет цели, задачи, основные направления развития здравоохранения и мероприятия, механизмы их реализации и финансовое обеспечение. 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По прогнозной оценке расходы на реализацию мероприятий Государственной программы из бюджетов всех уровней будут направлены средства в размере более </a:t>
            </a:r>
            <a:r>
              <a:rPr lang="ru-RU" sz="2400" dirty="0" smtClean="0">
                <a:solidFill>
                  <a:schemeClr val="tx2"/>
                </a:solidFill>
              </a:rPr>
              <a:t>33 трлн рублей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>
                <a:solidFill>
                  <a:schemeClr val="tx2"/>
                </a:solidFill>
              </a:rPr>
              <a:t>Этапы реализации мероприятий Госпрограммы</a:t>
            </a:r>
          </a:p>
          <a:p>
            <a:pPr lvl="1"/>
            <a:r>
              <a:rPr lang="ru-RU" sz="2400" dirty="0" smtClean="0"/>
              <a:t>первый этап - с 2013  по  2015 год</a:t>
            </a:r>
          </a:p>
          <a:p>
            <a:pPr lvl="1"/>
            <a:r>
              <a:rPr lang="ru-RU" sz="2400" dirty="0" smtClean="0"/>
              <a:t>второй этап - с 2016 по 2020 год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94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Основные подпрограммы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2800" dirty="0" smtClean="0"/>
              <a:t>«Профилактика заболеваний и формирование здорового образа жизни. Развитие первичной </a:t>
            </a:r>
            <a:r>
              <a:rPr lang="ru-RU" sz="2800" dirty="0" err="1" smtClean="0"/>
              <a:t>медико</a:t>
            </a:r>
            <a:r>
              <a:rPr lang="ru-RU" sz="2800" dirty="0" smtClean="0"/>
              <a:t>–санитарной помощи»; </a:t>
            </a:r>
          </a:p>
          <a:p>
            <a:r>
              <a:rPr lang="ru-RU" sz="2800" dirty="0" smtClean="0"/>
              <a:t>«Совершенствование оказания специализированной, включая  высокотехнологичной  медицинской помощи, скорой, в том числе скорой специализированной  медицинской помощи,  медицинской эвакуации»; </a:t>
            </a:r>
          </a:p>
          <a:p>
            <a:r>
              <a:rPr lang="ru-RU" sz="2800" dirty="0" smtClean="0"/>
              <a:t>«Развитие и внедрение инновационных методов диагностики и лечения»; </a:t>
            </a:r>
          </a:p>
          <a:p>
            <a:r>
              <a:rPr lang="ru-RU" sz="2800" dirty="0" smtClean="0"/>
              <a:t>«Охрана здоровья матери и ребенка»; </a:t>
            </a:r>
          </a:p>
          <a:p>
            <a:r>
              <a:rPr lang="ru-RU" sz="2800" dirty="0" smtClean="0"/>
              <a:t>«Развитие медицинской реабилитации и санаторно-курортного лечения, в том числе детям»; </a:t>
            </a:r>
          </a:p>
          <a:p>
            <a:r>
              <a:rPr lang="ru-RU" sz="2800" dirty="0" smtClean="0"/>
              <a:t>«Оказание паллиативной помощи, в том числе детям»; </a:t>
            </a:r>
          </a:p>
          <a:p>
            <a:r>
              <a:rPr lang="ru-RU" sz="2800" dirty="0" smtClean="0"/>
              <a:t>«Кадровое обеспечение системы здравоохранения»;  </a:t>
            </a:r>
          </a:p>
          <a:p>
            <a:r>
              <a:rPr lang="ru-RU" sz="2800" dirty="0" smtClean="0"/>
              <a:t>«Развитие международных отношений в сфере охраны здоровья»; </a:t>
            </a:r>
          </a:p>
          <a:p>
            <a:r>
              <a:rPr lang="ru-RU" sz="2800" dirty="0" smtClean="0"/>
              <a:t>«Экспертиза и </a:t>
            </a:r>
            <a:r>
              <a:rPr lang="ru-RU" sz="2800" dirty="0" err="1" smtClean="0"/>
              <a:t>контрольно</a:t>
            </a:r>
            <a:r>
              <a:rPr lang="ru-RU" sz="2800" dirty="0" smtClean="0"/>
              <a:t>–надзорные функции в сфере охраны здоровья»;</a:t>
            </a:r>
          </a:p>
          <a:p>
            <a:r>
              <a:rPr lang="ru-RU" sz="2800" dirty="0" smtClean="0"/>
              <a:t> «</a:t>
            </a:r>
            <a:r>
              <a:rPr lang="ru-RU" sz="2800" dirty="0" err="1" smtClean="0"/>
              <a:t>Медико</a:t>
            </a:r>
            <a:r>
              <a:rPr lang="ru-RU" sz="2800" dirty="0" smtClean="0"/>
              <a:t>–санитарное обеспечение отдельных категорий граждан»; </a:t>
            </a:r>
          </a:p>
          <a:p>
            <a:r>
              <a:rPr lang="ru-RU" sz="2800" dirty="0" smtClean="0"/>
              <a:t>«Управление реализацией Программы»</a:t>
            </a:r>
            <a:endParaRPr lang="ru-RU" sz="2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6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Результаты реализации программы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effectLst/>
              </a:rPr>
              <a:t>снижение смертности от всех причин (на 1000 населения) до 11,4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материнской смертности (случаев на 100 тыс. родившихся живыми) до 15,5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младенческой смертности (случаев на 1000 родившихся живыми) снизится с 7,8 в 2016 году до 6,4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смертности от болезней системы кровообращения (на 100 тыс. населения) до 622,4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смертности от дорожно-транспортных происшествий (на 100 тыс. населения) до 10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смертности от новообразований (в том числе от злокачественных) (на 100 тыс. населения) до 190 в 2020 году,</a:t>
            </a:r>
          </a:p>
          <a:p>
            <a:r>
              <a:rPr lang="ru-RU" dirty="0" smtClean="0"/>
              <a:t> </a:t>
            </a:r>
            <a:r>
              <a:rPr lang="ru-RU" dirty="0" smtClean="0">
                <a:effectLst/>
              </a:rPr>
              <a:t>снижение смертности от туберкулеза (на 100 тыс. населения) до 11,2 в 2020 году,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82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Результаты реализации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effectLst/>
              </a:rPr>
              <a:t>снижение потребления алкогольной продукции (в перерасчете на абсолютный алкоголь) (литров на душу населения в год) до 10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распространенности потребления табака среди взрослого населения (процент) до 25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распространенности потребления табака среди детей и подростков (процент) до 15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снижение заболеваемости туберкулезом (на 100 тыс. населения) снизится с 51,9 в 2016 году до 35 в 2020 году,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52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Результаты реализации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effectLst/>
              </a:rPr>
              <a:t>увеличение обеспеченности врачами (на 10 тыс. населения) до 44,8 в 2020 году,</a:t>
            </a:r>
            <a:r>
              <a:rPr lang="ru-RU" dirty="0" smtClean="0"/>
              <a:t> </a:t>
            </a:r>
            <a:r>
              <a:rPr lang="ru-RU" dirty="0" smtClean="0">
                <a:effectLst/>
              </a:rPr>
              <a:t>достижение соотношения врачей и среднего медицинского персонала до 1:3 в 2020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увеличение средней заработной платы врачей и работников медицинских организаций, имеющих высшее медицинское (фармацевтическое) или иное высшее образование, предоставляющих медицинские услуги от средней заработной платы в соответствующем регионе вырастет до 200% к 2018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увеличение средней заработной платы среднего медицинского персонала от средней заработной платы в соответствующем регионе до 100% к 2018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увеличение средней заработной платы младшего медицинского персонала от средней заработной платы в соответствующем регионе вырастет до 100% к 2018 году,</a:t>
            </a:r>
            <a:r>
              <a:rPr lang="ru-RU" dirty="0" smtClean="0"/>
              <a:t> </a:t>
            </a:r>
          </a:p>
          <a:p>
            <a:r>
              <a:rPr lang="ru-RU" dirty="0" smtClean="0">
                <a:effectLst/>
              </a:rPr>
              <a:t>увеличение ожидаемой продолжительности жизни при рождении до 74,3 лет в 2020 году.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374959"/>
      </p:ext>
    </p:extLst>
  </p:cSld>
  <p:clrMapOvr>
    <a:masterClrMapping/>
  </p:clrMapOvr>
</p:sld>
</file>

<file path=ppt/theme/theme1.xml><?xml version="1.0" encoding="utf-8"?>
<a:theme xmlns:a="http://schemas.openxmlformats.org/drawingml/2006/main" name="Elegan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rebristay_Dymk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Медицина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Elegant</Template>
  <TotalTime>63</TotalTime>
  <Words>448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Elegant</vt:lpstr>
      <vt:lpstr>Serebristay_Dymka</vt:lpstr>
      <vt:lpstr>Тема Office</vt:lpstr>
      <vt:lpstr>Приоритетные направления развития здравоохранения в Российской Федерации </vt:lpstr>
      <vt:lpstr>Основы государственной программы развития здравоохранения в РФ</vt:lpstr>
      <vt:lpstr>Основные подпрограммы</vt:lpstr>
      <vt:lpstr>Результаты реализации программы</vt:lpstr>
      <vt:lpstr>Результаты реализации программы</vt:lpstr>
      <vt:lpstr>Результаты реализации программы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программа развития здравоохранения Российской Федерации</dc:title>
  <dc:creator>Андрей</dc:creator>
  <cp:lastModifiedBy>Андрей</cp:lastModifiedBy>
  <cp:revision>6</cp:revision>
  <dcterms:created xsi:type="dcterms:W3CDTF">2015-02-04T18:07:43Z</dcterms:created>
  <dcterms:modified xsi:type="dcterms:W3CDTF">2015-02-04T19:10:55Z</dcterms:modified>
</cp:coreProperties>
</file>