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EDEA-452E-41A1-A56E-60ACCCE1B881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48BA-0DBD-483C-94E6-F08F5D027D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583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EDEA-452E-41A1-A56E-60ACCCE1B881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48BA-0DBD-483C-94E6-F08F5D027D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9477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EDEA-452E-41A1-A56E-60ACCCE1B881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48BA-0DBD-483C-94E6-F08F5D027D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433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EDEA-452E-41A1-A56E-60ACCCE1B881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48BA-0DBD-483C-94E6-F08F5D027D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630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EDEA-452E-41A1-A56E-60ACCCE1B881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48BA-0DBD-483C-94E6-F08F5D027D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97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EDEA-452E-41A1-A56E-60ACCCE1B881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48BA-0DBD-483C-94E6-F08F5D027D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115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EDEA-452E-41A1-A56E-60ACCCE1B881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48BA-0DBD-483C-94E6-F08F5D027D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96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EDEA-452E-41A1-A56E-60ACCCE1B881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48BA-0DBD-483C-94E6-F08F5D027D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9028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EDEA-452E-41A1-A56E-60ACCCE1B881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48BA-0DBD-483C-94E6-F08F5D027D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274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EDEA-452E-41A1-A56E-60ACCCE1B881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48BA-0DBD-483C-94E6-F08F5D027D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443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EDEA-452E-41A1-A56E-60ACCCE1B881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48BA-0DBD-483C-94E6-F08F5D027D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4882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4EDEA-452E-41A1-A56E-60ACCCE1B881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D48BA-0DBD-483C-94E6-F08F5D027D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648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tx2"/>
                </a:solidFill>
                <a:effectLst/>
              </a:rPr>
              <a:t>Основы медицинского страхования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25144"/>
            <a:ext cx="6400800" cy="913656"/>
          </a:xfrm>
        </p:spPr>
        <p:txBody>
          <a:bodyPr>
            <a:normAutofit fontScale="55000" lnSpcReduction="20000"/>
          </a:bodyPr>
          <a:lstStyle/>
          <a:p>
            <a:pPr algn="r"/>
            <a:r>
              <a:rPr lang="ru-RU" dirty="0" smtClean="0"/>
              <a:t>Сертификационный курс </a:t>
            </a:r>
          </a:p>
          <a:p>
            <a:pPr algn="r"/>
            <a:r>
              <a:rPr lang="ru-RU" dirty="0" smtClean="0"/>
              <a:t>«Лабораторное дело в рентгенологии»</a:t>
            </a:r>
          </a:p>
          <a:p>
            <a:pPr algn="r"/>
            <a:r>
              <a:rPr lang="ru-RU" dirty="0" err="1" smtClean="0"/>
              <a:t>Тихмянов</a:t>
            </a:r>
            <a:r>
              <a:rPr lang="ru-RU" dirty="0" smtClean="0"/>
              <a:t> Андрей Юрьевич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4657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Федеральный фонд обязательного медицинского страхования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tx2"/>
                </a:solidFill>
              </a:rPr>
              <a:t>Для реализации государственной политики в области обязательного медицинского страхования создаются Федеральный фонд обязательного медицинского страхования (Положение о Федеральном фонде обязательного медицинского страхования утверждено Постановлением ВС РФ от 24 февраля 1993 г.) и аналогичные территориальные фонды как самостоятельные некоммерческие финансово-кредитные учреждения, аккумулирующие финансовые средства на обязательное медицинское страхование, обеспечение финансовой стабильности государственной системы обязательного медицинского страхования и выравнивание финансовых ресурсов на его проведение. 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2"/>
                </a:solidFill>
              </a:rPr>
              <a:t>Финансовые средства фондов находятся в государственной собственности, не входят в состав бюджетов, других фондов и изъятию не подлежат.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368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2"/>
                </a:solidFill>
              </a:rPr>
              <a:t>Плательщики страховых платежей в фонды обязательного медицинского страхования</a:t>
            </a:r>
            <a:endParaRPr lang="ru-RU" sz="32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организации, учреждения, предприятия независимо от форм собственности и организационно-правовых форм деятельности, в том числе предприятия с иностранными инвестициями; </a:t>
            </a:r>
          </a:p>
          <a:p>
            <a:r>
              <a:rPr lang="ru-RU" dirty="0" smtClean="0"/>
              <a:t>иные хозяйствующие субъекты, в том числе крестьянские (фермерские) хозяйства; </a:t>
            </a:r>
          </a:p>
          <a:p>
            <a:r>
              <a:rPr lang="ru-RU" dirty="0" smtClean="0"/>
              <a:t>граждане, занимающиеся предпринимательской деятельностью без образования юридического лица;</a:t>
            </a:r>
          </a:p>
          <a:p>
            <a:r>
              <a:rPr lang="ru-RU" dirty="0" smtClean="0"/>
              <a:t> лица, занимающиеся частной практикой; </a:t>
            </a:r>
          </a:p>
          <a:p>
            <a:r>
              <a:rPr lang="ru-RU" dirty="0" smtClean="0"/>
              <a:t>граждане, использующие труд наемных работников; </a:t>
            </a:r>
          </a:p>
          <a:p>
            <a:r>
              <a:rPr lang="ru-RU" dirty="0" smtClean="0"/>
              <a:t>лица творческих профессий, не объединенные в творческие союзы, </a:t>
            </a:r>
          </a:p>
          <a:p>
            <a:r>
              <a:rPr lang="ru-RU" dirty="0" smtClean="0"/>
              <a:t>Советы Министров республик в составе РФ, </a:t>
            </a:r>
          </a:p>
          <a:p>
            <a:r>
              <a:rPr lang="ru-RU" dirty="0" smtClean="0"/>
              <a:t>органы государственного управления областей, автономных образований, </a:t>
            </a:r>
          </a:p>
          <a:p>
            <a:r>
              <a:rPr lang="ru-RU" dirty="0" smtClean="0"/>
              <a:t>местная администрация.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9106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2"/>
                </a:solidFill>
              </a:rPr>
              <a:t>Как получить медицинскую помощь </a:t>
            </a:r>
            <a:endParaRPr lang="ru-RU" sz="3600" dirty="0">
              <a:solidFill>
                <a:schemeClr val="tx2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235796"/>
            <a:ext cx="3888432" cy="5456875"/>
          </a:xfrm>
        </p:spPr>
      </p:pic>
    </p:spTree>
    <p:extLst>
      <p:ext uri="{BB962C8B-B14F-4D97-AF65-F5344CB8AC3E}">
        <p14:creationId xmlns:p14="http://schemas.microsoft.com/office/powerpoint/2010/main" val="3239440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solidFill>
                  <a:schemeClr val="tx2"/>
                </a:solidFill>
              </a:rPr>
              <a:t>Получение полиса ОМС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В соответствии с Федеральным законом </a:t>
            </a:r>
            <a:r>
              <a:rPr lang="ru-RU" b="1" dirty="0" smtClean="0">
                <a:solidFill>
                  <a:schemeClr val="tx2"/>
                </a:solidFill>
              </a:rPr>
              <a:t>«Об обязательном медицинском страховании в Российской Федерации» </a:t>
            </a:r>
            <a:r>
              <a:rPr lang="ru-RU" dirty="0" smtClean="0">
                <a:solidFill>
                  <a:schemeClr val="tx2"/>
                </a:solidFill>
              </a:rPr>
              <a:t>от 29.11.2010 г № 326-ФЗ с 1 января 2011 года каждый гражданин может самостоятельно выбрать страховую компанию и получить полис ОМС.</a:t>
            </a:r>
          </a:p>
          <a:p>
            <a:pPr marL="0" indent="0">
              <a:buNone/>
            </a:pPr>
            <a:endParaRPr lang="ru-RU" dirty="0" smtClean="0">
              <a:solidFill>
                <a:schemeClr val="tx2"/>
              </a:solidFill>
            </a:endParaRPr>
          </a:p>
          <a:p>
            <a:pPr lvl="1"/>
            <a:r>
              <a:rPr lang="ru-RU" sz="2600" dirty="0" smtClean="0">
                <a:solidFill>
                  <a:schemeClr val="tx2"/>
                </a:solidFill>
              </a:rPr>
              <a:t>ОАО «РОСНО–МС»,</a:t>
            </a:r>
          </a:p>
          <a:p>
            <a:pPr lvl="1"/>
            <a:r>
              <a:rPr lang="ru-RU" sz="2600" dirty="0" smtClean="0">
                <a:solidFill>
                  <a:schemeClr val="tx2"/>
                </a:solidFill>
              </a:rPr>
              <a:t>ООО «МСК «МЕДСТРАХ»,</a:t>
            </a:r>
          </a:p>
          <a:p>
            <a:pPr lvl="1"/>
            <a:r>
              <a:rPr lang="ru-RU" sz="2600" dirty="0" smtClean="0">
                <a:solidFill>
                  <a:schemeClr val="tx2"/>
                </a:solidFill>
              </a:rPr>
              <a:t>ЗАО «Страховая группа «Спасские ворота–М»,</a:t>
            </a:r>
          </a:p>
          <a:p>
            <a:pPr lvl="1"/>
            <a:r>
              <a:rPr lang="ru-RU" sz="2600" dirty="0" smtClean="0">
                <a:solidFill>
                  <a:schemeClr val="tx2"/>
                </a:solidFill>
              </a:rPr>
              <a:t>Страховая компания ООО МСК «ИКАР»,</a:t>
            </a:r>
          </a:p>
          <a:p>
            <a:pPr lvl="1"/>
            <a:r>
              <a:rPr lang="ru-RU" sz="2600" dirty="0" smtClean="0">
                <a:solidFill>
                  <a:schemeClr val="tx2"/>
                </a:solidFill>
              </a:rPr>
              <a:t>ЗАО МСК «Солидарность для жизни»,</a:t>
            </a:r>
          </a:p>
          <a:p>
            <a:pPr lvl="1"/>
            <a:r>
              <a:rPr lang="ru-RU" sz="2600" dirty="0" smtClean="0">
                <a:solidFill>
                  <a:schemeClr val="tx2"/>
                </a:solidFill>
              </a:rPr>
              <a:t>ЗАО «Медицинская Акционерная страховая компания «МАКС-М»,</a:t>
            </a:r>
          </a:p>
          <a:p>
            <a:pPr lvl="1"/>
            <a:r>
              <a:rPr lang="ru-RU" sz="2600" dirty="0" smtClean="0">
                <a:solidFill>
                  <a:schemeClr val="tx2"/>
                </a:solidFill>
              </a:rPr>
              <a:t>Московский филиал ООО «Страховая Медицинская Компания «РЕСО-МЕД»,</a:t>
            </a:r>
          </a:p>
          <a:p>
            <a:pPr lvl="1"/>
            <a:r>
              <a:rPr lang="ru-RU" sz="2600" dirty="0" smtClean="0">
                <a:solidFill>
                  <a:schemeClr val="tx2"/>
                </a:solidFill>
              </a:rPr>
              <a:t>ОАО «Медицинская Страховая Компания «УралСиб».</a:t>
            </a:r>
          </a:p>
          <a:p>
            <a:pPr lvl="1"/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36775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tx2"/>
                </a:solidFill>
              </a:rPr>
              <a:t>Предоставление документов </a:t>
            </a:r>
            <a:br>
              <a:rPr lang="ru-RU" sz="3600" dirty="0" smtClean="0">
                <a:solidFill>
                  <a:schemeClr val="tx2"/>
                </a:solidFill>
              </a:rPr>
            </a:br>
            <a:r>
              <a:rPr lang="ru-RU" sz="3600" dirty="0" smtClean="0">
                <a:solidFill>
                  <a:schemeClr val="tx2"/>
                </a:solidFill>
              </a:rPr>
              <a:t>в страховую компанию.</a:t>
            </a:r>
            <a:endParaRPr lang="ru-RU" sz="36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ru-RU" sz="2800" b="1" dirty="0" smtClean="0">
                <a:solidFill>
                  <a:schemeClr val="tx2"/>
                </a:solidFill>
              </a:rPr>
              <a:t>документ, удостоверяющий личность </a:t>
            </a:r>
            <a:r>
              <a:rPr lang="ru-RU" sz="2800" dirty="0" smtClean="0">
                <a:solidFill>
                  <a:schemeClr val="tx2"/>
                </a:solidFill>
              </a:rPr>
              <a:t>(паспорт гражданина Российской Федерации, временное удостоверение личности гражданина Российской Федерации, выдаваемое на период оформления паспорта);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tx2"/>
                </a:solidFill>
              </a:rPr>
              <a:t/>
            </a:r>
            <a:br>
              <a:rPr lang="ru-RU" sz="2800" dirty="0" smtClean="0">
                <a:solidFill>
                  <a:schemeClr val="tx2"/>
                </a:solidFill>
              </a:rPr>
            </a:br>
            <a:r>
              <a:rPr lang="ru-RU" sz="2800" dirty="0" smtClean="0">
                <a:solidFill>
                  <a:schemeClr val="tx2"/>
                </a:solidFill>
              </a:rPr>
              <a:t> -</a:t>
            </a:r>
            <a:r>
              <a:rPr lang="ru-RU" sz="2800" b="1" dirty="0" smtClean="0">
                <a:solidFill>
                  <a:schemeClr val="tx2"/>
                </a:solidFill>
              </a:rPr>
              <a:t>свидетельство пенсионного страхования</a:t>
            </a:r>
            <a:r>
              <a:rPr lang="ru-RU" sz="2800" dirty="0" smtClean="0">
                <a:solidFill>
                  <a:schemeClr val="tx2"/>
                </a:solidFill>
              </a:rPr>
              <a:t> (СНИЛС)</a:t>
            </a:r>
          </a:p>
          <a:p>
            <a:pPr marL="0" indent="0">
              <a:buNone/>
            </a:pPr>
            <a:endParaRPr lang="ru-RU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- регистрация по месту пребывания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1900" dirty="0">
                <a:solidFill>
                  <a:srgbClr val="FF0000"/>
                </a:solidFill>
              </a:rPr>
              <a:t>Граждане РФ вправе оформить полис ОМС единого образца по месту своего фактического проживания, вне зависимости от места постоянной или временной регистрации (прописки</a:t>
            </a:r>
            <a:r>
              <a:rPr lang="ru-RU" sz="1900" dirty="0" smtClean="0">
                <a:solidFill>
                  <a:srgbClr val="FF0000"/>
                </a:solidFill>
              </a:rPr>
              <a:t>)</a:t>
            </a:r>
            <a:endParaRPr lang="ru-RU" sz="1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2755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Оформление полиса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800" dirty="0" smtClean="0"/>
              <a:t>Полис ОМС оформляется бесплатно. </a:t>
            </a:r>
          </a:p>
          <a:p>
            <a:endParaRPr lang="ru-RU" sz="1800" dirty="0" smtClean="0"/>
          </a:p>
          <a:p>
            <a:r>
              <a:rPr lang="ru-RU" sz="1800" dirty="0" smtClean="0"/>
              <a:t>После оформления документов ожидание около 30 дней. На это время вы получаете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ВРЕМЕННОЕ СВИДЕТЕЛЬСТВО </a:t>
            </a:r>
            <a:r>
              <a:rPr lang="ru-RU" sz="1800" dirty="0" smtClean="0"/>
              <a:t>об оформлении полиса ОМС. Это свидетельство действует 30 рабочих дней и им можно пользоваться, как обычным полисом. </a:t>
            </a:r>
          </a:p>
          <a:p>
            <a:endParaRPr lang="ru-RU" sz="1800" dirty="0" smtClean="0"/>
          </a:p>
          <a:p>
            <a:r>
              <a:rPr lang="ru-RU" sz="1800" dirty="0" smtClean="0"/>
              <a:t>После поступления готового полиса ОМС в страховую компанию гражданин извещается об этом и получает готовый полис ОМС единого образца.</a:t>
            </a:r>
          </a:p>
          <a:p>
            <a:endParaRPr lang="ru-RU" sz="1800" dirty="0" smtClean="0"/>
          </a:p>
          <a:p>
            <a:r>
              <a:rPr lang="ru-RU" sz="1800" dirty="0" smtClean="0"/>
              <a:t>Некоторые страховые медицинские организации предоставляют возможность отслеживать готовность полиса ОМС в режиме </a:t>
            </a:r>
            <a:r>
              <a:rPr lang="ru-RU" sz="1800" dirty="0" err="1" smtClean="0"/>
              <a:t>on</a:t>
            </a:r>
            <a:r>
              <a:rPr lang="ru-RU" sz="1800" dirty="0" smtClean="0"/>
              <a:t> </a:t>
            </a:r>
            <a:r>
              <a:rPr lang="ru-RU" sz="1800" dirty="0" err="1" smtClean="0"/>
              <a:t>line</a:t>
            </a:r>
            <a:r>
              <a:rPr lang="ru-RU" sz="1800" dirty="0" smtClean="0"/>
              <a:t> на сайтах своих компаний. К полису ОМС выдаётся памятка.</a:t>
            </a:r>
            <a:endParaRPr lang="ru-RU" sz="1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44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Список документов для прикрепления к поликлинике</a:t>
            </a:r>
            <a:endParaRPr lang="ru-RU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- Заявление на имя главного врача организации (бланк должны выдать в приемной, или вы можете написать его в свободной форме, сославшись на Федеральный закон, упомянутый выше); 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- страховой полис ОМС + копия;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- копия паспорта;</a:t>
            </a:r>
          </a:p>
          <a:p>
            <a:pPr marL="0" indent="0">
              <a:buNone/>
            </a:pP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2300" dirty="0" smtClean="0"/>
              <a:t>Иногда в поликлиниках просят показать договор аренды, если человек проживает в Москве без регистрации.</a:t>
            </a:r>
            <a:r>
              <a:rPr lang="ru-RU" sz="2300" b="1" dirty="0" smtClean="0"/>
              <a:t> </a:t>
            </a:r>
          </a:p>
          <a:p>
            <a:pPr marL="0" indent="0">
              <a:buNone/>
            </a:pPr>
            <a:r>
              <a:rPr lang="ru-RU" sz="2300" b="1" dirty="0" smtClean="0"/>
              <a:t>Такое требование является незаконным</a:t>
            </a:r>
            <a:r>
              <a:rPr lang="ru-RU" sz="2300" dirty="0" smtClean="0"/>
              <a:t>, так же как просьба объяснить, почему пациент прикрепляется к поликлинике именно в этом районе. В качестве аргумента регистратура принимает то, что человек работает рядом, имеет проживающих в этом районе родственников и проч. </a:t>
            </a:r>
          </a:p>
          <a:p>
            <a:pPr marL="0" indent="0">
              <a:buNone/>
            </a:pPr>
            <a:r>
              <a:rPr lang="ru-RU" sz="2300" dirty="0" smtClean="0"/>
              <a:t>Основание: п.15 соответствующего приложения к приказу </a:t>
            </a:r>
            <a:r>
              <a:rPr lang="ru-RU" sz="2300" dirty="0" err="1" smtClean="0"/>
              <a:t>Минздравсоцразвития</a:t>
            </a:r>
            <a:r>
              <a:rPr lang="ru-RU" sz="2300" dirty="0" smtClean="0"/>
              <a:t> и п.2.2 приложения к приказу Департамента здравоохранения Москвы.</a:t>
            </a:r>
            <a:endParaRPr lang="ru-RU" sz="23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745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Определение понятия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tx2"/>
                </a:solidFill>
              </a:rPr>
              <a:t>Медицинское страхование представляет собой форму социальной защиты интересов населения в охране здоровья, имеющее своей целью гарантировать гражданам при возникновении страхового случая получение медицинской помощи за счет накопленных средств и финансировать профилактические мероприятия.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2400" i="1" dirty="0" smtClean="0"/>
              <a:t>Закон РСФСР от 28 июня 1991 г. «О медицинском страховании граждан в Российской Федерации»</a:t>
            </a:r>
            <a:endParaRPr lang="ru-RU" sz="24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537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Виды медицинского страхования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Обязательное страхование </a:t>
            </a:r>
            <a:r>
              <a:rPr lang="ru-RU" dirty="0" smtClean="0"/>
              <a:t>является составной частью государственного социального страхования и обеспечивает всем гражданам страны равные возможности в получении медицинской помощи, предоставляемой за счет средств обязательного медицинского страхования.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b="1" dirty="0" smtClean="0"/>
              <a:t>Добровольное медицинское </a:t>
            </a:r>
            <a:r>
              <a:rPr lang="ru-RU" dirty="0" smtClean="0"/>
              <a:t>страхование осуществляется на основе соответствующих государственных программ и обеспечивает гражданам получение дополнительных медицинских и иных услуг сверх установленных программами обязательного медицинского страхования.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3030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800" dirty="0" smtClean="0">
                <a:solidFill>
                  <a:schemeClr val="tx2"/>
                </a:solidFill>
              </a:rPr>
              <a:t>Субъекты медицинского страхования</a:t>
            </a:r>
            <a:endParaRPr lang="ru-RU" sz="38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г</a:t>
            </a:r>
            <a:r>
              <a:rPr lang="ru-RU" dirty="0" smtClean="0"/>
              <a:t>раждане РФ </a:t>
            </a:r>
          </a:p>
          <a:p>
            <a:r>
              <a:rPr lang="ru-RU" dirty="0" smtClean="0"/>
              <a:t>страхователи, </a:t>
            </a:r>
          </a:p>
          <a:p>
            <a:r>
              <a:rPr lang="ru-RU" dirty="0" smtClean="0"/>
              <a:t>страховые медицинские организации</a:t>
            </a:r>
          </a:p>
          <a:p>
            <a:r>
              <a:rPr lang="ru-RU" dirty="0" smtClean="0"/>
              <a:t> медицинские учреждения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7796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Страхователи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при обязательном медицинском страховании</a:t>
            </a:r>
            <a:r>
              <a:rPr lang="ru-RU" dirty="0" smtClean="0"/>
              <a:t> </a:t>
            </a:r>
          </a:p>
          <a:p>
            <a:pPr lvl="1"/>
            <a:r>
              <a:rPr lang="ru-RU" dirty="0" smtClean="0"/>
              <a:t>для неработающих граждан являются органы исполнительной власти субъектов РФ и местные органы; </a:t>
            </a:r>
          </a:p>
          <a:p>
            <a:pPr lvl="1"/>
            <a:r>
              <a:rPr lang="ru-RU" dirty="0" smtClean="0"/>
              <a:t>для работающего населения - предприятия, учреждения, организации, лица, занимающиеся предпринимательской деятельностью без образования юридического лица, </a:t>
            </a:r>
          </a:p>
          <a:p>
            <a:r>
              <a:rPr lang="ru-RU" b="1" dirty="0" smtClean="0"/>
              <a:t>при добровольном медицинском страховании</a:t>
            </a:r>
            <a:r>
              <a:rPr lang="ru-RU" dirty="0" smtClean="0"/>
              <a:t> </a:t>
            </a:r>
          </a:p>
          <a:p>
            <a:pPr lvl="1"/>
            <a:r>
              <a:rPr lang="ru-RU" dirty="0" smtClean="0"/>
              <a:t>отдельные граждане, обладающие гражданской дееспособностью, </a:t>
            </a:r>
          </a:p>
          <a:p>
            <a:pPr lvl="1"/>
            <a:r>
              <a:rPr lang="ru-RU" dirty="0" smtClean="0"/>
              <a:t>и (или) предприятия, представляющие интересы граждан.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0895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800" dirty="0" smtClean="0">
                <a:solidFill>
                  <a:schemeClr val="tx2"/>
                </a:solidFill>
              </a:rPr>
              <a:t>Страховые медицинские организации</a:t>
            </a:r>
            <a:endParaRPr lang="ru-RU" sz="38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tx2"/>
                </a:solidFill>
              </a:rPr>
              <a:t>Это юридические лица, осуществляющие медицинское страхование и имеющие государственное разрешение (лицензию) на право заниматься медицинским страхованием.</a:t>
            </a:r>
          </a:p>
          <a:p>
            <a:pPr marL="0" indent="0">
              <a:buNone/>
            </a:pP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673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45024"/>
          </a:xfrm>
        </p:spPr>
        <p:txBody>
          <a:bodyPr>
            <a:normAutofit fontScale="92500" lnSpcReduction="10000"/>
          </a:bodyPr>
          <a:lstStyle/>
          <a:p>
            <a:r>
              <a:rPr lang="ru-RU" sz="3000" dirty="0" smtClean="0">
                <a:solidFill>
                  <a:schemeClr val="tx2"/>
                </a:solidFill>
              </a:rPr>
              <a:t>Медицинскими учреждениями в системе медицинского страхования являются имеющие лицензии лечебно-профилактические и т.п. учреждения, оказывающие медицинскую помощь.</a:t>
            </a:r>
          </a:p>
          <a:p>
            <a:r>
              <a:rPr lang="ru-RU" sz="3000" dirty="0" smtClean="0">
                <a:solidFill>
                  <a:schemeClr val="tx2"/>
                </a:solidFill>
              </a:rPr>
              <a:t>Объектом добровольного медицинского страхования является страховой риск, связанный с затратами на оказание медицинской помощи при возникновении страхового случая.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524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800" dirty="0" smtClean="0">
                <a:solidFill>
                  <a:schemeClr val="tx2"/>
                </a:solidFill>
              </a:rPr>
              <a:t>Договор медицинского страхования</a:t>
            </a:r>
            <a:endParaRPr lang="ru-RU" sz="38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2108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tx2"/>
                </a:solidFill>
              </a:rPr>
              <a:t>Медицинское страхование осуществляется в форме договора, заключаемого между субъектами медицинского страхования, который, в свою очередь, является соглашением между страхователем и страховой медицинской организацией, в соответствии с которым последняя обязуется организовывать и финансировать предоставление застрахованным медицинской помощи определенного объема и качества или иных услуг в соответствии с программами обязательного и добровольного медицинского страхования.</a:t>
            </a:r>
          </a:p>
          <a:p>
            <a:pPr marL="0" indent="0">
              <a:buNone/>
            </a:pPr>
            <a:endParaRPr lang="ru-RU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2"/>
                </a:solidFill>
              </a:rPr>
              <a:t>Застрахованное лицо получает медицинский страховой полис, имеющий силу на всей территории страны, а также на территориях других государств, с которыми Российская Федерация имеет соглашения о медицинском страховании граждан.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224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2"/>
                </a:solidFill>
              </a:rPr>
              <a:t>Права граждан Российской Федерации</a:t>
            </a:r>
            <a:endParaRPr lang="ru-RU" sz="36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выбор медицинской страховой организации, а также медицинского учреждения и врача;</a:t>
            </a:r>
          </a:p>
          <a:p>
            <a:endParaRPr lang="ru-RU" dirty="0" smtClean="0">
              <a:solidFill>
                <a:schemeClr val="tx2"/>
              </a:solidFill>
            </a:endParaRPr>
          </a:p>
          <a:p>
            <a:r>
              <a:rPr lang="ru-RU" dirty="0" smtClean="0">
                <a:solidFill>
                  <a:schemeClr val="tx2"/>
                </a:solidFill>
              </a:rPr>
              <a:t> получение медицинской помощи на территории страны, в том числе за пределами постоянного места жительства; </a:t>
            </a:r>
          </a:p>
          <a:p>
            <a:endParaRPr lang="ru-RU" dirty="0" smtClean="0">
              <a:solidFill>
                <a:schemeClr val="tx2"/>
              </a:solidFill>
            </a:endParaRPr>
          </a:p>
          <a:p>
            <a:r>
              <a:rPr lang="ru-RU" dirty="0" smtClean="0">
                <a:solidFill>
                  <a:schemeClr val="tx2"/>
                </a:solidFill>
              </a:rPr>
              <a:t>получение медицинских услуг, соответствующих по объему и качеству условиям договора; </a:t>
            </a:r>
          </a:p>
          <a:p>
            <a:endParaRPr lang="ru-RU" dirty="0" smtClean="0">
              <a:solidFill>
                <a:schemeClr val="tx2"/>
              </a:solidFill>
            </a:endParaRPr>
          </a:p>
          <a:p>
            <a:r>
              <a:rPr lang="ru-RU" dirty="0" smtClean="0">
                <a:solidFill>
                  <a:schemeClr val="tx2"/>
                </a:solidFill>
              </a:rPr>
              <a:t>предъявление иска страхователю, страховой медицинской организации, медицинскому учреждению по возмещению причиненного по их вине ущерба.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3880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852</Words>
  <Application>Microsoft Office PowerPoint</Application>
  <PresentationFormat>Экран (4:3)</PresentationFormat>
  <Paragraphs>86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Основы медицинского страхования</vt:lpstr>
      <vt:lpstr>Определение понятия</vt:lpstr>
      <vt:lpstr>Виды медицинского страхования</vt:lpstr>
      <vt:lpstr>Субъекты медицинского страхования</vt:lpstr>
      <vt:lpstr>Страхователи</vt:lpstr>
      <vt:lpstr>Страховые медицинские организации</vt:lpstr>
      <vt:lpstr>Презентация PowerPoint</vt:lpstr>
      <vt:lpstr>Договор медицинского страхования</vt:lpstr>
      <vt:lpstr>Права граждан Российской Федерации</vt:lpstr>
      <vt:lpstr>Федеральный фонд обязательного медицинского страхования</vt:lpstr>
      <vt:lpstr>Плательщики страховых платежей в фонды обязательного медицинского страхования</vt:lpstr>
      <vt:lpstr>Как получить медицинскую помощь </vt:lpstr>
      <vt:lpstr>Получение полиса ОМС</vt:lpstr>
      <vt:lpstr>Предоставление документов  в страховую компанию.</vt:lpstr>
      <vt:lpstr>Оформление полиса</vt:lpstr>
      <vt:lpstr>Список документов для прикрепления к поликлинике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медицинского страхования</dc:title>
  <dc:creator>Андрей</dc:creator>
  <cp:lastModifiedBy>Андрей</cp:lastModifiedBy>
  <cp:revision>4</cp:revision>
  <dcterms:created xsi:type="dcterms:W3CDTF">2015-02-04T19:35:40Z</dcterms:created>
  <dcterms:modified xsi:type="dcterms:W3CDTF">2015-02-04T20:13:07Z</dcterms:modified>
</cp:coreProperties>
</file>