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media/image6.png" ContentType="image/png"/>
  <Override PartName="/ppt/media/image5.png" ContentType="image/png"/>
  <Override PartName="/ppt/media/image4.jpeg" ContentType="image/jpeg"/>
  <Override PartName="/ppt/media/image3.png" ContentType="image/png"/>
  <Override PartName="/ppt/media/image2.png" ContentType="image/png"/>
  <Override PartName="/ppt/media/image1.jpeg" ContentType="image/jpeg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pic>
        <p:nvPicPr>
          <p:cNvPr id="76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8120"/>
          </a:xfrm>
          <a:prstGeom prst="rect">
            <a:avLst/>
          </a:prstGeom>
        </p:spPr>
        <p:txBody>
          <a:bodyPr wrap="none"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wrap="none"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wrap="none"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12.3.15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0834448-69D3-4BFC-BADA-8BF01F191AA1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rIns="0" tIns="0" bIns="0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ru-RU" sz="2000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ru-RU" sz="2000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12.3.15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89A9961-97DF-487D-A0D0-CF76034B32E3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>
                <a:solidFill>
                  <a:srgbClr val="1f497d"/>
                </a:solidFill>
                <a:latin typeface="Calibri"/>
              </a:rPr>
              <a:t>Общие вопросы лучевой диагностики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4725000"/>
            <a:ext cx="6400440" cy="91332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Сертификационный курс</a:t>
            </a:r>
            <a:endParaRPr/>
          </a:p>
          <a:p>
            <a:pPr algn="r"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«Лабораторное дело в рентгенологии»</a:t>
            </a:r>
            <a:endParaRPr/>
          </a:p>
          <a:p>
            <a:pPr algn="r"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ТихмяновАндрей Юрьевич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Соотношение частей тела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1f497d"/>
                </a:solidFill>
                <a:latin typeface="Calibri"/>
              </a:rPr>
              <a:t>Медиальный - латеральный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ближе ксрединнойплоскости / удаленнуюотсре­диннойплоскости или срединнойлинии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1f497d"/>
                </a:solidFill>
                <a:latin typeface="Calibri"/>
              </a:rPr>
              <a:t>Проксимальный - дистальный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расположение ближекначалу /дальшеотнего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1f497d"/>
                </a:solidFill>
                <a:latin typeface="Calibri"/>
              </a:rPr>
              <a:t>Краниальный - каудальный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1f497d"/>
                </a:solidFill>
                <a:latin typeface="Calibri"/>
              </a:rPr>
              <a:t>Ближе к голове / ближе к ногам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1f497d"/>
                </a:solidFill>
                <a:latin typeface="Calibri"/>
              </a:rPr>
              <a:t>Внутренний- наружный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1f497d"/>
                </a:solidFill>
                <a:latin typeface="Calibri"/>
              </a:rPr>
              <a:t>Поверхностный- глубокий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1f497d"/>
                </a:solidFill>
                <a:latin typeface="Calibri"/>
              </a:rPr>
              <a:t>Ипсилатеральный-контрлатеральный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расположенный на той жестороне/ расположенный на противоположной стороне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Качество изображения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1. Оптическая плотностьснимка - степеньего почернения. Чем больше плотность, тем меньшесветапроходит сквозьизображениеОсновным параметром управленияплотностью являетсямАс(правило удвоения)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2.Контрастностьопределяетсяразностью опти­ческихплотностей прилежащих участков рентгеновскогоизображения.Основным параметром управления контрастностьюявляется значениекВ.(проникающуюспособность пучкарентгеновскогоизлученияили «жесткость»излучения)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3.Четкость -видимая резкость деталейизображения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размер фокусного пятнатрубки,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расстояние «источник—приемникизображения» (РИП) и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расстояние«объект—приемник изображения»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4. Геометрические искажения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Параметры четкости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Малое фокусное пятно рентгеновскойтрубки.Используйтееговсегда, когдаэто возможно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Используйтебольшое расстояние источник-приемник.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Используйтеминимальное расстояние между объектомиприемником изображения.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4. Минимальное времяэкспозиции. Сокращайтепо возможности времяэкспозиции.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5. Чувствительность системыпленка/экран. Применяйте высокочувстви­тельнуюпленку и усиливающие экраны для устранения нерезкости отпроизвольныхи непроизвольных движений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Геометрические искажения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Геометрическиеискажения - неправильное проекционное отображениена приемнике изображения реальной формыи размеровобъекта.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расстояниеисточ­ник-приемник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расстояние объект-приемник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расположениеобъекта по отношению к приемникуизображения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направление центрального луча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Анодный пяточный эффект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Анодный пяточныйэффект явление, когда интенсивностьрентгенов­скогоизлучения увеличивается по направлению отанодного ккатодному окончанию рентгеновского излучателя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Calibri"/>
              </a:rPr>
              <a:t>ТЕРМИНОЛОГИЯ В РЕНТГЕНОГРАФИИ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Укладка для рентгенографии (укладка пациентов)методпозиционирования пациента для наилучшейвизуализацииизучаемых органов.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Рентгенограмма(снимок)проявленноеизображение какого-либо анатомического  объекта пациента на пленке или другом материале,полученноепутем воздействия рентгеновского излучения на приемник  изображения.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Рентгенография. Получение рентгенограммы и/или другого  вида рентгеновского графического изображения.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Рентгеновскаяпленка (пленка)физическийлист материала, на котором получено  рентгеновское изображение. Терминомснимокобозначают как саму пленку, так и изображение на ней.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Calibri"/>
              </a:rPr>
              <a:t>Выполнение рентгенодиагностического исследования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1. Укладка пациента относительно приемника изображения и  пучка рентгеновского излучения (центрального луча).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2. Выбор средств защиты пациента.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3. Установка параметров экспозиции (кВ,мАси т.п.) на пульте  управления.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4. Объяснение пациенту правил поведения при исследовании  (дыхание) и выполнение экспозиции.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5. Получение изображения.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Рентгенографические проекции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Проекциейназывают направление, или ход, центральноголучапучка рентгеновского излучения в теле пациента,формирующегопроекционное изображение на приемнике излучения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Основные проекции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Передняя (заднепередняя)проекциярентгеновскийпучок  облучает заднюю поверхность пациента , а приемник изображения находится при  этом  на передней поверхности пациента.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Задняя (переднезадняя) проекциярентгеновскийпучок  облучаетпереднююповерхность пациента , а приемник изображениянаходитсяпри этом  на задней поверхностипациента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Косаяпроекцияпроизводится с ротацией части тела. Кназванию проекции  должен специальнодобавлятьсятермин , указывающий, в какую сторону выполнен  поворот(влатеральномили медиальном направлении от анатомической позиции)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Укладки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Укладка - общее положение тела,либоспециальноеположениетела от­носительноприемника изображения или поверхности, накото­ройлежитпациент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Горизонтальная укладка - лежанaспине,лицом вверхили укладка  лежа на животе (голова  может быть повернута в сторону).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Вертикальнаяукладка , или укладка в положении  стоя или  сидя ,  выпрямившись 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Укладка поТренделенбургу- Наклонноеположение всего тела с головой ниже ног 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Укладкапо Симу (полупронационная) Наклонное косое положение, при котором пациент лежит  на левом боку с вытянутой левой ногой и с полусогнутой в колене  и бедре правой ногой.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Укладка поФоулеруНаклонноеположение всего тела  с головой выше ног.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Литотомическаяукладкалежана спине (супинационная): ноги в коленях ибедрахсогнуты, бедра разведены и согнуты наружу, ноги лежат на специальных подставках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Рентгенографические критерииоценки рентгенограммы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Calibri"/>
              </a:rPr>
              <a:t>Видимыеструктуры.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Точная оценка наличия и хорошейвидимостина снимке изучаемых анатомических структур.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Calibri"/>
              </a:rPr>
              <a:t>Укладка.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Оценка двух параметров: 1) положения снимаемой  части тела на приемнике изображения и 2) соблюдение главных  критериев правильной укладки для данного снимка.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Calibri"/>
              </a:rPr>
              <a:t>Диафрагмированниеи направление центрального луча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.1) положение контуров шторок  диафрагмы по отношению к снимаемой части и 2) направление  центрального луча.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Calibri"/>
              </a:rPr>
              <a:t>Параметрыэкспозиции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ru-RU" sz="3200">
                <a:solidFill>
                  <a:srgbClr val="000000"/>
                </a:solidFill>
                <a:latin typeface="Calibri"/>
              </a:rPr>
              <a:t>Маркировка снимка .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Маркерыдолжны быть видны на снимке, но  не перекрывать важные анатомические структуры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Calibri"/>
              </a:rPr>
              <a:t>Маркировка снимка</a:t>
            </a:r>
            <a:r>
              <a:rPr lang="ru-RU" sz="3600">
                <a:solidFill>
                  <a:srgbClr val="000000"/>
                </a:solidFill>
                <a:latin typeface="Calibri"/>
              </a:rPr>
              <a:t>
</a:t>
            </a:r>
            <a:r>
              <a:rPr lang="ru-RU" sz="3600">
                <a:solidFill>
                  <a:srgbClr val="000000"/>
                </a:solidFill>
                <a:latin typeface="Calibri"/>
              </a:rPr>
              <a:t>и идентификационные данныепациента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Основные маркеры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Идентификаторпациента с датойисследования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Маркерыанатомическихсторон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Дополнительные маркеры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Указаниевремениисследования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Маркер «верх» прилатеропозиции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«Вдох» - «выдох», «стоя» – «лежа»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Параметры экспозиции при</a:t>
            </a:r>
            <a:r>
              <a:rPr lang="ru-RU" sz="4400">
                <a:solidFill>
                  <a:srgbClr val="000000"/>
                </a:solidFill>
                <a:latin typeface="Calibri"/>
              </a:rPr>
              <a:t>
</a:t>
            </a:r>
            <a:r>
              <a:rPr lang="ru-RU" sz="4400">
                <a:solidFill>
                  <a:srgbClr val="000000"/>
                </a:solidFill>
                <a:latin typeface="Calibri"/>
              </a:rPr>
              <a:t>рентгенографии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Высокоенапряжениев киловольтах(кВ)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Миллиамперы(мА)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Времяэкспозиции (с)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Миллиамперы (мА) и время экспозиции в секундах (с) обычнообъединяютсяв единоезначениемАс, определяет количестворентгеновских гамма-квантов, излученныхрентге­новскойтрубкой за время экспозиции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