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60" r:id="rId5"/>
    <p:sldId id="259" r:id="rId6"/>
    <p:sldId id="261" r:id="rId7"/>
    <p:sldId id="262" r:id="rId8"/>
    <p:sldId id="263" r:id="rId9"/>
    <p:sldId id="264" r:id="rId10"/>
    <p:sldId id="265" r:id="rId11"/>
    <p:sldId id="266" r:id="rId12"/>
    <p:sldId id="267" r:id="rId13"/>
    <p:sldId id="268" r:id="rId14"/>
    <p:sldId id="269" r:id="rId15"/>
    <p:sldId id="270" r:id="rId16"/>
    <p:sldId id="272" r:id="rId17"/>
    <p:sldId id="273" r:id="rId18"/>
    <p:sldId id="274" r:id="rId19"/>
    <p:sldId id="275" r:id="rId20"/>
    <p:sldId id="277" r:id="rId21"/>
    <p:sldId id="276" r:id="rId22"/>
    <p:sldId id="278" r:id="rId23"/>
    <p:sldId id="279" r:id="rId24"/>
    <p:sldId id="280" r:id="rId25"/>
    <p:sldId id="281" r:id="rId26"/>
    <p:sldId id="282" r:id="rId27"/>
    <p:sldId id="283" r:id="rId28"/>
    <p:sldId id="284" r:id="rId29"/>
    <p:sldId id="285" r:id="rId30"/>
    <p:sldId id="286" r:id="rId3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F5BBDE2F-E6B8-4392-BB73-EE7E9CEED5E2}" type="datetimeFigureOut">
              <a:rPr lang="ru-RU" smtClean="0"/>
              <a:t>21.09.2015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5EF5EF6-7CF3-4BFF-9E5A-F2534F82052D}"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5BBDE2F-E6B8-4392-BB73-EE7E9CEED5E2}" type="datetimeFigureOut">
              <a:rPr lang="ru-RU" smtClean="0"/>
              <a:t>21.09.2015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5EF5EF6-7CF3-4BFF-9E5A-F2534F82052D}"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5BBDE2F-E6B8-4392-BB73-EE7E9CEED5E2}" type="datetimeFigureOut">
              <a:rPr lang="ru-RU" smtClean="0"/>
              <a:t>21.09.2015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5EF5EF6-7CF3-4BFF-9E5A-F2534F82052D}"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10"/>
          </p:nvPr>
        </p:nvSpPr>
        <p:spPr/>
        <p:txBody>
          <a:bodyPr/>
          <a:lstStyle/>
          <a:p>
            <a:fld id="{F5BBDE2F-E6B8-4392-BB73-EE7E9CEED5E2}" type="datetimeFigureOut">
              <a:rPr lang="ru-RU" smtClean="0"/>
              <a:t>21.09.2015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5EF5EF6-7CF3-4BFF-9E5A-F2534F82052D}"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F5BBDE2F-E6B8-4392-BB73-EE7E9CEED5E2}" type="datetimeFigureOut">
              <a:rPr lang="ru-RU" smtClean="0"/>
              <a:t>21.09.2015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5EF5EF6-7CF3-4BFF-9E5A-F2534F82052D}"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F5BBDE2F-E6B8-4392-BB73-EE7E9CEED5E2}" type="datetimeFigureOut">
              <a:rPr lang="ru-RU" smtClean="0"/>
              <a:t>21.09.2015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5EF5EF6-7CF3-4BFF-9E5A-F2534F82052D}"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F5BBDE2F-E6B8-4392-BB73-EE7E9CEED5E2}" type="datetimeFigureOut">
              <a:rPr lang="ru-RU" smtClean="0"/>
              <a:t>21.09.2015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05EF5EF6-7CF3-4BFF-9E5A-F2534F82052D}"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F5BBDE2F-E6B8-4392-BB73-EE7E9CEED5E2}" type="datetimeFigureOut">
              <a:rPr lang="ru-RU" smtClean="0"/>
              <a:t>21.09.2015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5EF5EF6-7CF3-4BFF-9E5A-F2534F82052D}"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5BBDE2F-E6B8-4392-BB73-EE7E9CEED5E2}" type="datetimeFigureOut">
              <a:rPr lang="ru-RU" smtClean="0"/>
              <a:t>21.09.2015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5EF5EF6-7CF3-4BFF-9E5A-F2534F82052D}"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5BBDE2F-E6B8-4392-BB73-EE7E9CEED5E2}" type="datetimeFigureOut">
              <a:rPr lang="ru-RU" smtClean="0"/>
              <a:t>21.09.2015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5EF5EF6-7CF3-4BFF-9E5A-F2534F82052D}"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5BBDE2F-E6B8-4392-BB73-EE7E9CEED5E2}" type="datetimeFigureOut">
              <a:rPr lang="ru-RU" smtClean="0"/>
              <a:t>21.09.2015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5EF5EF6-7CF3-4BFF-9E5A-F2534F82052D}"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70000"/>
            <a:lum/>
          </a:blip>
          <a:srcRect/>
          <a:stretch>
            <a:fillRect l="-17000" r="-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BBDE2F-E6B8-4392-BB73-EE7E9CEED5E2}" type="datetimeFigureOut">
              <a:rPr lang="ru-RU" smtClean="0"/>
              <a:t>21.09.2015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EF5EF6-7CF3-4BFF-9E5A-F2534F82052D}"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accent6">
              <a:lumMod val="50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ru.wikipedia.org/wiki/%D0%93%D0%B5%D0%BD%D1%82%D1%80%D0%B8"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ru.wikipedia.org/wiki/%D0%9C%D0%B0%D0%B3%D0%BD%D0%B8%D1%82%D0%BD%D0%BE-%D1%80%D0%B5%D0%B7%D0%BE%D0%BD%D0%B0%D0%BD%D1%81%D0%BD%D0%B0%D1%8F_%D1%82%D0%BE%D0%BC%D0%BE%D0%B3%D1%80%D0%B0%D1%84%D0%B8%D1%8F" TargetMode="External"/><Relationship Id="rId2" Type="http://schemas.openxmlformats.org/officeDocument/2006/relationships/hyperlink" Target="https://ru.wikipedia.org/wiki/%D0%9A%D0%BE%D0%BC%D0%BF%D1%8C%D1%8E%D1%82%D0%B5%D1%80%D0%BD%D0%B0%D1%8F_%D1%82%D0%BE%D0%BC%D0%BE%D0%B3%D1%80%D0%B0%D1%84%D0%B8%D1%8F" TargetMode="Externa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Современные технологии лучевой диагностики </a:t>
            </a:r>
            <a:endParaRPr lang="ru-RU" dirty="0"/>
          </a:p>
        </p:txBody>
      </p:sp>
      <p:sp>
        <p:nvSpPr>
          <p:cNvPr id="3" name="Подзаголовок 2"/>
          <p:cNvSpPr>
            <a:spLocks noGrp="1"/>
          </p:cNvSpPr>
          <p:nvPr>
            <p:ph type="subTitle" idx="1"/>
          </p:nvPr>
        </p:nvSpPr>
        <p:spPr/>
        <p:txBody>
          <a:bodyPr/>
          <a:lstStyle/>
          <a:p>
            <a:r>
              <a:rPr lang="ru-RU" dirty="0" smtClean="0"/>
              <a:t>Повышение квалификации </a:t>
            </a:r>
            <a:r>
              <a:rPr lang="ru-RU" dirty="0" err="1" smtClean="0"/>
              <a:t>рентгенлаборантов</a:t>
            </a:r>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Отдельные виды ангиографии</a:t>
            </a:r>
            <a:endParaRPr lang="ru-RU" dirty="0"/>
          </a:p>
        </p:txBody>
      </p:sp>
      <p:sp>
        <p:nvSpPr>
          <p:cNvPr id="3" name="Содержимое 2"/>
          <p:cNvSpPr>
            <a:spLocks noGrp="1"/>
          </p:cNvSpPr>
          <p:nvPr>
            <p:ph idx="1"/>
          </p:nvPr>
        </p:nvSpPr>
        <p:spPr/>
        <p:txBody>
          <a:bodyPr>
            <a:normAutofit fontScale="70000" lnSpcReduction="20000"/>
          </a:bodyPr>
          <a:lstStyle/>
          <a:p>
            <a:r>
              <a:rPr lang="ru-RU" dirty="0" smtClean="0"/>
              <a:t>Цифровая </a:t>
            </a:r>
            <a:r>
              <a:rPr lang="ru-RU" dirty="0" err="1" smtClean="0"/>
              <a:t>субтракционная</a:t>
            </a:r>
            <a:r>
              <a:rPr lang="ru-RU" dirty="0" smtClean="0"/>
              <a:t> ангиография — </a:t>
            </a:r>
            <a:r>
              <a:rPr lang="ru-RU" dirty="0" err="1" smtClean="0"/>
              <a:t>digital</a:t>
            </a:r>
            <a:r>
              <a:rPr lang="ru-RU" dirty="0" smtClean="0"/>
              <a:t> </a:t>
            </a:r>
            <a:r>
              <a:rPr lang="ru-RU" dirty="0" err="1" smtClean="0"/>
              <a:t>subtraction</a:t>
            </a:r>
            <a:r>
              <a:rPr lang="ru-RU" dirty="0" smtClean="0"/>
              <a:t> </a:t>
            </a:r>
            <a:r>
              <a:rPr lang="ru-RU" dirty="0" err="1" smtClean="0"/>
              <a:t>angiography</a:t>
            </a:r>
            <a:r>
              <a:rPr lang="ru-RU" dirty="0" smtClean="0"/>
              <a:t> (DSA). Это контрастное исследование сосудов с последующей компьютерной обработкой. Оно позволяет получить снимки высокого качества с выделением отдельных сосудов из общей картины, при этом можно уменьшить количество вводимого контрастного вещества и это вещество можно вводить внутривенно, не прибегая к катетеризации артерии, что менее </a:t>
            </a:r>
            <a:r>
              <a:rPr lang="ru-RU" dirty="0" err="1" smtClean="0"/>
              <a:t>травматично</a:t>
            </a:r>
            <a:r>
              <a:rPr lang="ru-RU" dirty="0" smtClean="0"/>
              <a:t> для пациента.</a:t>
            </a:r>
          </a:p>
          <a:p>
            <a:r>
              <a:rPr lang="ru-RU" b="1" dirty="0" smtClean="0"/>
              <a:t>3D-DSA</a:t>
            </a:r>
            <a:r>
              <a:rPr lang="ru-RU" dirty="0" smtClean="0"/>
              <a:t> Метод обработки цифровой ангиографии — позволяющий проводить 3D реконструкцию изображений с </a:t>
            </a:r>
            <a:r>
              <a:rPr lang="ru-RU" dirty="0" err="1" smtClean="0"/>
              <a:t>ангиографа</a:t>
            </a:r>
            <a:r>
              <a:rPr lang="ru-RU" dirty="0" smtClean="0"/>
              <a:t>.</a:t>
            </a:r>
          </a:p>
          <a:p>
            <a:r>
              <a:rPr lang="ru-RU" b="1" dirty="0" err="1" smtClean="0"/>
              <a:t>Color-DSA</a:t>
            </a:r>
            <a:r>
              <a:rPr lang="ru-RU" dirty="0" smtClean="0"/>
              <a:t> — метод обработки цифровой ангиографии — позволяющий разместить изображение артериального кровотока, венозного кровотока и перфузии на одном изображении, с применением цветового кодирования. Метод хорош для быстрой оценки гемодинамики до и после лечения.</a:t>
            </a:r>
            <a:endParaRPr lang="ru-RU"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smtClean="0"/>
              <a:t>Флюорография</a:t>
            </a:r>
            <a:endParaRPr lang="ru-RU" dirty="0"/>
          </a:p>
        </p:txBody>
      </p:sp>
      <p:sp>
        <p:nvSpPr>
          <p:cNvPr id="3" name="Содержимое 2"/>
          <p:cNvSpPr>
            <a:spLocks noGrp="1"/>
          </p:cNvSpPr>
          <p:nvPr>
            <p:ph idx="1"/>
          </p:nvPr>
        </p:nvSpPr>
        <p:spPr/>
        <p:txBody>
          <a:bodyPr>
            <a:normAutofit fontScale="70000" lnSpcReduction="20000"/>
          </a:bodyPr>
          <a:lstStyle/>
          <a:p>
            <a:r>
              <a:rPr lang="ru-RU" b="1" dirty="0" err="1" smtClean="0">
                <a:solidFill>
                  <a:schemeClr val="accent6">
                    <a:lumMod val="50000"/>
                  </a:schemeClr>
                </a:solidFill>
              </a:rPr>
              <a:t>Флюорогра́фия</a:t>
            </a:r>
            <a:r>
              <a:rPr lang="ru-RU" dirty="0" smtClean="0">
                <a:solidFill>
                  <a:schemeClr val="accent6">
                    <a:lumMod val="50000"/>
                  </a:schemeClr>
                </a:solidFill>
              </a:rPr>
              <a:t> (</a:t>
            </a:r>
            <a:r>
              <a:rPr lang="ru-RU" b="1" dirty="0" smtClean="0">
                <a:solidFill>
                  <a:schemeClr val="accent6">
                    <a:lumMod val="50000"/>
                  </a:schemeClr>
                </a:solidFill>
              </a:rPr>
              <a:t>радиофотография</a:t>
            </a:r>
            <a:r>
              <a:rPr lang="ru-RU" dirty="0" smtClean="0">
                <a:solidFill>
                  <a:schemeClr val="accent6">
                    <a:lumMod val="50000"/>
                  </a:schemeClr>
                </a:solidFill>
              </a:rPr>
              <a:t>, </a:t>
            </a:r>
            <a:r>
              <a:rPr lang="ru-RU" b="1" dirty="0" err="1" smtClean="0">
                <a:solidFill>
                  <a:schemeClr val="accent6">
                    <a:lumMod val="50000"/>
                  </a:schemeClr>
                </a:solidFill>
              </a:rPr>
              <a:t>рентгенофотография</a:t>
            </a:r>
            <a:r>
              <a:rPr lang="ru-RU" dirty="0" smtClean="0">
                <a:solidFill>
                  <a:schemeClr val="accent6">
                    <a:lumMod val="50000"/>
                  </a:schemeClr>
                </a:solidFill>
              </a:rPr>
              <a:t>, </a:t>
            </a:r>
            <a:r>
              <a:rPr lang="ru-RU" b="1" dirty="0" err="1" smtClean="0">
                <a:solidFill>
                  <a:schemeClr val="accent6">
                    <a:lumMod val="50000"/>
                  </a:schemeClr>
                </a:solidFill>
              </a:rPr>
              <a:t>рентгено­флюорография</a:t>
            </a:r>
            <a:r>
              <a:rPr lang="ru-RU" dirty="0" smtClean="0">
                <a:solidFill>
                  <a:schemeClr val="accent6">
                    <a:lumMod val="50000"/>
                  </a:schemeClr>
                </a:solidFill>
              </a:rPr>
              <a:t>)</a:t>
            </a:r>
            <a:r>
              <a:rPr lang="ru-RU" dirty="0" smtClean="0"/>
              <a:t> — рентгенологическое исследование, заключающееся в фотографировании видимого изображения на </a:t>
            </a:r>
            <a:r>
              <a:rPr lang="ru-RU" dirty="0" err="1" smtClean="0"/>
              <a:t>флюоресцентном</a:t>
            </a:r>
            <a:r>
              <a:rPr lang="ru-RU" dirty="0" smtClean="0"/>
              <a:t> экране, которое образуется в результате прохождения рентгено­вских лучей через тело </a:t>
            </a:r>
            <a:r>
              <a:rPr lang="ru-RU" i="1" dirty="0" smtClean="0"/>
              <a:t>(человека)</a:t>
            </a:r>
            <a:r>
              <a:rPr lang="ru-RU" dirty="0" smtClean="0"/>
              <a:t> и неравномерного поглощения органами и тканями организма.</a:t>
            </a:r>
          </a:p>
          <a:p>
            <a:r>
              <a:rPr lang="ru-RU" b="1" dirty="0" smtClean="0">
                <a:solidFill>
                  <a:schemeClr val="accent6">
                    <a:lumMod val="50000"/>
                  </a:schemeClr>
                </a:solidFill>
              </a:rPr>
              <a:t>Флюорография даёт уменьшенное изображение объекта</a:t>
            </a:r>
            <a:r>
              <a:rPr lang="ru-RU" b="1" dirty="0" smtClean="0"/>
              <a:t>. </a:t>
            </a:r>
            <a:r>
              <a:rPr lang="ru-RU" dirty="0" smtClean="0"/>
              <a:t>Выделяют </a:t>
            </a:r>
            <a:r>
              <a:rPr lang="ru-RU" dirty="0" err="1" smtClean="0"/>
              <a:t>мелкокадровую</a:t>
            </a:r>
            <a:r>
              <a:rPr lang="ru-RU" dirty="0" smtClean="0"/>
              <a:t> (например, 24×24 мм или 35×35 мм) и крупнокадровую (в частности, 70×70 мм или 100×100 мм) методики. Последняя по диагностическим возможностям приближается к рентгенографии. Флюорография применяется главным образом для исследования органов грудной клетки, молочных желёз, костной системы</a:t>
            </a:r>
            <a:endParaRPr lang="ru-RU"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smtClean="0"/>
              <a:t>Компьютерная томография</a:t>
            </a:r>
            <a:endParaRPr lang="ru-RU" dirty="0"/>
          </a:p>
        </p:txBody>
      </p:sp>
      <p:sp>
        <p:nvSpPr>
          <p:cNvPr id="3" name="Содержимое 2"/>
          <p:cNvSpPr>
            <a:spLocks noGrp="1"/>
          </p:cNvSpPr>
          <p:nvPr>
            <p:ph idx="1"/>
          </p:nvPr>
        </p:nvSpPr>
        <p:spPr/>
        <p:txBody>
          <a:bodyPr/>
          <a:lstStyle/>
          <a:p>
            <a:r>
              <a:rPr lang="ru-RU" b="1" dirty="0" err="1" smtClean="0"/>
              <a:t>Компью́терная</a:t>
            </a:r>
            <a:r>
              <a:rPr lang="ru-RU" b="1" dirty="0" smtClean="0"/>
              <a:t> </a:t>
            </a:r>
            <a:r>
              <a:rPr lang="ru-RU" b="1" dirty="0" err="1" smtClean="0"/>
              <a:t>томогра́фия</a:t>
            </a:r>
            <a:r>
              <a:rPr lang="ru-RU" dirty="0" smtClean="0"/>
              <a:t> — метод неразрушающего послойного исследования внутренней структуры объекта</a:t>
            </a:r>
          </a:p>
          <a:p>
            <a:r>
              <a:rPr lang="ru-RU" dirty="0" smtClean="0"/>
              <a:t>Метод основан на измерении и сложной компьютерной обработке разности ослабления рентгеновского излучения различными по плотности тканями.</a:t>
            </a:r>
            <a:endParaRPr lang="ru-RU"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Авторы методики</a:t>
            </a:r>
            <a:endParaRPr lang="ru-RU" dirty="0"/>
          </a:p>
        </p:txBody>
      </p:sp>
      <p:sp>
        <p:nvSpPr>
          <p:cNvPr id="3" name="Текст 2"/>
          <p:cNvSpPr>
            <a:spLocks noGrp="1"/>
          </p:cNvSpPr>
          <p:nvPr>
            <p:ph type="body" idx="1"/>
          </p:nvPr>
        </p:nvSpPr>
        <p:spPr>
          <a:xfrm>
            <a:off x="457200" y="1535113"/>
            <a:ext cx="4040188" cy="465127"/>
          </a:xfrm>
        </p:spPr>
        <p:txBody>
          <a:bodyPr/>
          <a:lstStyle/>
          <a:p>
            <a:pPr algn="ctr"/>
            <a:r>
              <a:rPr lang="ru-RU" dirty="0" err="1" smtClean="0"/>
              <a:t>Годфри</a:t>
            </a:r>
            <a:r>
              <a:rPr lang="ru-RU" dirty="0" smtClean="0"/>
              <a:t> </a:t>
            </a:r>
            <a:r>
              <a:rPr lang="ru-RU" dirty="0" err="1" smtClean="0"/>
              <a:t>Хаунсфилд</a:t>
            </a:r>
            <a:endParaRPr lang="ru-RU" dirty="0"/>
          </a:p>
        </p:txBody>
      </p:sp>
      <p:pic>
        <p:nvPicPr>
          <p:cNvPr id="7" name="Содержимое 6" descr="Хаунсфилд.jpg"/>
          <p:cNvPicPr>
            <a:picLocks noGrp="1" noChangeAspect="1"/>
          </p:cNvPicPr>
          <p:nvPr>
            <p:ph sz="half" idx="2"/>
          </p:nvPr>
        </p:nvPicPr>
        <p:blipFill>
          <a:blip r:embed="rId2"/>
          <a:stretch>
            <a:fillRect/>
          </a:stretch>
        </p:blipFill>
        <p:spPr>
          <a:xfrm>
            <a:off x="1054830" y="2174875"/>
            <a:ext cx="2844927" cy="3951288"/>
          </a:xfrm>
        </p:spPr>
      </p:pic>
      <p:sp>
        <p:nvSpPr>
          <p:cNvPr id="5" name="Текст 4"/>
          <p:cNvSpPr>
            <a:spLocks noGrp="1"/>
          </p:cNvSpPr>
          <p:nvPr>
            <p:ph type="body" sz="quarter" idx="3"/>
          </p:nvPr>
        </p:nvSpPr>
        <p:spPr>
          <a:xfrm>
            <a:off x="4645025" y="1535113"/>
            <a:ext cx="4041775" cy="465127"/>
          </a:xfrm>
        </p:spPr>
        <p:txBody>
          <a:bodyPr/>
          <a:lstStyle/>
          <a:p>
            <a:pPr algn="ctr"/>
            <a:r>
              <a:rPr lang="ru-RU" dirty="0" err="1"/>
              <a:t>Аллан</a:t>
            </a:r>
            <a:r>
              <a:rPr lang="ru-RU" dirty="0"/>
              <a:t> </a:t>
            </a:r>
            <a:r>
              <a:rPr lang="ru-RU" dirty="0" err="1"/>
              <a:t>МакЛеод</a:t>
            </a:r>
            <a:r>
              <a:rPr lang="ru-RU" dirty="0"/>
              <a:t> </a:t>
            </a:r>
            <a:r>
              <a:rPr lang="ru-RU" dirty="0" err="1"/>
              <a:t>Кормак</a:t>
            </a:r>
            <a:endParaRPr lang="ru-RU" dirty="0"/>
          </a:p>
        </p:txBody>
      </p:sp>
      <p:pic>
        <p:nvPicPr>
          <p:cNvPr id="8" name="Содержимое 7" descr="Калмак.jpg"/>
          <p:cNvPicPr>
            <a:picLocks noGrp="1" noChangeAspect="1"/>
          </p:cNvPicPr>
          <p:nvPr>
            <p:ph sz="quarter" idx="4"/>
          </p:nvPr>
        </p:nvPicPr>
        <p:blipFill>
          <a:blip r:embed="rId3"/>
          <a:stretch>
            <a:fillRect/>
          </a:stretch>
        </p:blipFill>
        <p:spPr>
          <a:xfrm>
            <a:off x="5072066" y="2142272"/>
            <a:ext cx="3214710" cy="4050535"/>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Предпосылки метода в истории медицины</a:t>
            </a:r>
            <a:endParaRPr lang="ru-RU" dirty="0"/>
          </a:p>
        </p:txBody>
      </p:sp>
      <p:sp>
        <p:nvSpPr>
          <p:cNvPr id="3" name="Содержимое 2"/>
          <p:cNvSpPr>
            <a:spLocks noGrp="1"/>
          </p:cNvSpPr>
          <p:nvPr>
            <p:ph idx="1"/>
          </p:nvPr>
        </p:nvSpPr>
        <p:spPr/>
        <p:txBody>
          <a:bodyPr>
            <a:normAutofit lnSpcReduction="10000"/>
          </a:bodyPr>
          <a:lstStyle/>
          <a:p>
            <a:r>
              <a:rPr lang="ru-RU" dirty="0" smtClean="0"/>
              <a:t>Физической основой метода является экспоненциальный закон ослабления излучения, который справедлив для чисто поглощающих сред. В рентгеновском диапазоне излучения экспоненциальный закон выполняется с высокой степенью точности, поэтому разработанные математические алгоритмы были впервые применены именно для рентгеновской компьютерной томографии.</a:t>
            </a:r>
            <a:endParaRPr lang="ru-RU"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smtClean="0"/>
              <a:t>Шкала </a:t>
            </a:r>
            <a:r>
              <a:rPr lang="ru-RU" b="1" dirty="0" err="1" smtClean="0"/>
              <a:t>Хаунсфилда</a:t>
            </a:r>
            <a:endParaRPr lang="ru-RU" dirty="0"/>
          </a:p>
        </p:txBody>
      </p:sp>
      <p:sp>
        <p:nvSpPr>
          <p:cNvPr id="3" name="Содержимое 2"/>
          <p:cNvSpPr>
            <a:spLocks noGrp="1"/>
          </p:cNvSpPr>
          <p:nvPr>
            <p:ph idx="1"/>
          </p:nvPr>
        </p:nvSpPr>
        <p:spPr/>
        <p:txBody>
          <a:bodyPr>
            <a:normAutofit lnSpcReduction="10000"/>
          </a:bodyPr>
          <a:lstStyle/>
          <a:p>
            <a:r>
              <a:rPr lang="ru-RU" b="1" dirty="0" smtClean="0">
                <a:solidFill>
                  <a:schemeClr val="accent6">
                    <a:lumMod val="50000"/>
                  </a:schemeClr>
                </a:solidFill>
              </a:rPr>
              <a:t>Шкала </a:t>
            </a:r>
            <a:r>
              <a:rPr lang="ru-RU" b="1" dirty="0" err="1" smtClean="0">
                <a:solidFill>
                  <a:schemeClr val="accent6">
                    <a:lumMod val="50000"/>
                  </a:schemeClr>
                </a:solidFill>
              </a:rPr>
              <a:t>Хаунсфилда</a:t>
            </a:r>
            <a:r>
              <a:rPr lang="ru-RU" dirty="0" smtClean="0">
                <a:solidFill>
                  <a:schemeClr val="accent6">
                    <a:lumMod val="50000"/>
                  </a:schemeClr>
                </a:solidFill>
              </a:rPr>
              <a:t> </a:t>
            </a:r>
            <a:r>
              <a:rPr lang="ru-RU" dirty="0" smtClean="0"/>
              <a:t>— количественная шкала рентгеновской плотности (</a:t>
            </a:r>
            <a:r>
              <a:rPr lang="ru-RU" dirty="0" err="1" smtClean="0"/>
              <a:t>радиоденсивности</a:t>
            </a:r>
            <a:r>
              <a:rPr lang="ru-RU" dirty="0" smtClean="0"/>
              <a:t>).</a:t>
            </a:r>
          </a:p>
          <a:p>
            <a:r>
              <a:rPr lang="ru-RU" b="1" dirty="0" smtClean="0">
                <a:solidFill>
                  <a:schemeClr val="accent6">
                    <a:lumMod val="50000"/>
                  </a:schemeClr>
                </a:solidFill>
              </a:rPr>
              <a:t>Шкала единиц </a:t>
            </a:r>
            <a:r>
              <a:rPr lang="ru-RU" b="1" dirty="0" err="1" smtClean="0">
                <a:solidFill>
                  <a:schemeClr val="accent6">
                    <a:lumMod val="50000"/>
                  </a:schemeClr>
                </a:solidFill>
              </a:rPr>
              <a:t>Хаунсфилда</a:t>
            </a:r>
            <a:r>
              <a:rPr lang="ru-RU" b="1" dirty="0" smtClean="0">
                <a:solidFill>
                  <a:schemeClr val="accent6">
                    <a:lumMod val="50000"/>
                  </a:schemeClr>
                </a:solidFill>
              </a:rPr>
              <a:t> </a:t>
            </a:r>
            <a:r>
              <a:rPr lang="ru-RU" dirty="0" smtClean="0"/>
              <a:t>(денситометрических показателей, англ. </a:t>
            </a:r>
            <a:r>
              <a:rPr lang="ru-RU" i="1" dirty="0" smtClean="0"/>
              <a:t>HU</a:t>
            </a:r>
            <a:r>
              <a:rPr lang="ru-RU" dirty="0" smtClean="0"/>
              <a:t>) — шкала линейного ослабления излучения по отношению к дистиллированной воде, рентгеновская плотность которой была принята за 0 HU</a:t>
            </a:r>
            <a:endParaRPr lang="ru-RU"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Изменение окна изображения</a:t>
            </a:r>
            <a:endParaRPr lang="ru-RU" b="1" dirty="0"/>
          </a:p>
        </p:txBody>
      </p:sp>
      <p:pic>
        <p:nvPicPr>
          <p:cNvPr id="4" name="Содержимое 3" descr="005.jpg"/>
          <p:cNvPicPr>
            <a:picLocks noGrp="1" noChangeAspect="1"/>
          </p:cNvPicPr>
          <p:nvPr>
            <p:ph idx="1"/>
          </p:nvPr>
        </p:nvPicPr>
        <p:blipFill>
          <a:blip r:embed="rId2"/>
          <a:stretch>
            <a:fillRect/>
          </a:stretch>
        </p:blipFill>
        <p:spPr>
          <a:xfrm>
            <a:off x="714348" y="1206388"/>
            <a:ext cx="7998696" cy="5508760"/>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006.jpg"/>
          <p:cNvPicPr>
            <a:picLocks noGrp="1" noChangeAspect="1"/>
          </p:cNvPicPr>
          <p:nvPr>
            <p:ph idx="1"/>
          </p:nvPr>
        </p:nvPicPr>
        <p:blipFill>
          <a:blip r:embed="rId2"/>
          <a:stretch>
            <a:fillRect/>
          </a:stretch>
        </p:blipFill>
        <p:spPr>
          <a:xfrm>
            <a:off x="357158" y="142852"/>
            <a:ext cx="8229600" cy="2463737"/>
          </a:xfrm>
        </p:spPr>
      </p:pic>
      <p:pic>
        <p:nvPicPr>
          <p:cNvPr id="5" name="Рисунок 4" descr="007.jpg"/>
          <p:cNvPicPr>
            <a:picLocks noChangeAspect="1"/>
          </p:cNvPicPr>
          <p:nvPr/>
        </p:nvPicPr>
        <p:blipFill>
          <a:blip r:embed="rId3"/>
          <a:stretch>
            <a:fillRect/>
          </a:stretch>
        </p:blipFill>
        <p:spPr>
          <a:xfrm>
            <a:off x="357158" y="2529104"/>
            <a:ext cx="8215370" cy="3948513"/>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Поколения компьютерных томографов</a:t>
            </a:r>
            <a:endParaRPr lang="ru-RU" dirty="0"/>
          </a:p>
        </p:txBody>
      </p:sp>
      <p:sp>
        <p:nvSpPr>
          <p:cNvPr id="3" name="Содержимое 2"/>
          <p:cNvSpPr>
            <a:spLocks noGrp="1"/>
          </p:cNvSpPr>
          <p:nvPr>
            <p:ph idx="1"/>
          </p:nvPr>
        </p:nvSpPr>
        <p:spPr/>
        <p:txBody>
          <a:bodyPr>
            <a:normAutofit fontScale="55000" lnSpcReduction="20000"/>
          </a:bodyPr>
          <a:lstStyle/>
          <a:p>
            <a:r>
              <a:rPr lang="ru-RU" dirty="0" smtClean="0"/>
              <a:t>Аппарат </a:t>
            </a:r>
            <a:r>
              <a:rPr lang="ru-RU" b="1" dirty="0" smtClean="0"/>
              <a:t>1-го поколения</a:t>
            </a:r>
            <a:r>
              <a:rPr lang="ru-RU" dirty="0" smtClean="0"/>
              <a:t> появился в 1973 г. КТ аппараты первого поколения были пошаговыми. Была одна трубка, направленная на один детектор. Сканирование производилось шаг за шагом, делая по одному обороту на слой. Один слой </a:t>
            </a:r>
            <a:r>
              <a:rPr lang="ru-RU" dirty="0" err="1" smtClean="0"/>
              <a:t>Saw</a:t>
            </a:r>
            <a:r>
              <a:rPr lang="ru-RU" dirty="0" smtClean="0"/>
              <a:t> обрабатывался около 4 минут.</a:t>
            </a:r>
          </a:p>
          <a:p>
            <a:r>
              <a:rPr lang="ru-RU" dirty="0" smtClean="0"/>
              <a:t>Во </a:t>
            </a:r>
            <a:r>
              <a:rPr lang="ru-RU" b="1" dirty="0" smtClean="0"/>
              <a:t>2-м поколении</a:t>
            </a:r>
            <a:r>
              <a:rPr lang="ru-RU" dirty="0" smtClean="0"/>
              <a:t> КТ аппаратов использовался веерный тип конструкции. На кольце вращения напротив рентгеновской трубки устанавливалось несколько детекторов. Время обработки изображения составило 20 секунд.</a:t>
            </a:r>
          </a:p>
          <a:p>
            <a:r>
              <a:rPr lang="ru-RU" b="1" dirty="0" smtClean="0"/>
              <a:t>3-е поколение</a:t>
            </a:r>
            <a:r>
              <a:rPr lang="ru-RU" dirty="0" smtClean="0"/>
              <a:t> компьютерных томографов ввело понятие спиральной компьютерной томографии. Трубка и детекторы за один шаг стола синхронно осуществляли полное вращение по часовой стрелке, что значительно уменьшило время исследования. Увеличилось и количество детекторов. Время обработки и реконструкций заметно уменьшилось.</a:t>
            </a:r>
          </a:p>
          <a:p>
            <a:r>
              <a:rPr lang="ru-RU" b="1" dirty="0" smtClean="0"/>
              <a:t>4-е поколение</a:t>
            </a:r>
            <a:r>
              <a:rPr lang="ru-RU" dirty="0" smtClean="0"/>
              <a:t> имеет 1088 люминесцентных датчиков, расположенных по всему кольцу </a:t>
            </a:r>
            <a:r>
              <a:rPr lang="ru-RU" dirty="0" err="1" smtClean="0">
                <a:hlinkClick r:id="rId2" tooltip="Гентри"/>
              </a:rPr>
              <a:t>гентри</a:t>
            </a:r>
            <a:r>
              <a:rPr lang="ru-RU" dirty="0" smtClean="0"/>
              <a:t>. Вращается лишь рентгеновская трубка. Благодаря этому методу время вращения сократилось до 0,7 секунд. Но существенного отличия в качестве изображений с КТ аппаратами 3-го поколения не имеет.</a:t>
            </a:r>
          </a:p>
          <a:p>
            <a:endParaRPr lang="ru-RU"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Спиральная компьютерная томография</a:t>
            </a:r>
            <a:endParaRPr lang="ru-RU" dirty="0"/>
          </a:p>
        </p:txBody>
      </p:sp>
      <p:sp>
        <p:nvSpPr>
          <p:cNvPr id="3" name="Содержимое 2"/>
          <p:cNvSpPr>
            <a:spLocks noGrp="1"/>
          </p:cNvSpPr>
          <p:nvPr>
            <p:ph idx="1"/>
          </p:nvPr>
        </p:nvSpPr>
        <p:spPr/>
        <p:txBody>
          <a:bodyPr>
            <a:normAutofit fontScale="55000" lnSpcReduction="20000"/>
          </a:bodyPr>
          <a:lstStyle/>
          <a:p>
            <a:r>
              <a:rPr lang="ru-RU" dirty="0" smtClean="0"/>
              <a:t>Спиральная КТ используется в клинической практике с 1988 года, когда компания </a:t>
            </a:r>
            <a:r>
              <a:rPr lang="ru-RU" dirty="0" err="1" smtClean="0"/>
              <a:t>Siemens</a:t>
            </a:r>
            <a:r>
              <a:rPr lang="ru-RU" dirty="0" smtClean="0"/>
              <a:t> </a:t>
            </a:r>
            <a:r>
              <a:rPr lang="ru-RU" dirty="0" err="1" smtClean="0"/>
              <a:t>Medical</a:t>
            </a:r>
            <a:r>
              <a:rPr lang="ru-RU" dirty="0" smtClean="0"/>
              <a:t> </a:t>
            </a:r>
            <a:r>
              <a:rPr lang="ru-RU" dirty="0" err="1" smtClean="0"/>
              <a:t>Solutions</a:t>
            </a:r>
            <a:r>
              <a:rPr lang="ru-RU" dirty="0" smtClean="0"/>
              <a:t> представила первый спиральный компьютерный томограф. Спиральное сканирование заключается в одновременном выполнении двух действий: непрерывного вращения источника — рентгеновской трубки, генерирующей излучение, вокруг тела пациента, и непрерывного поступательного движения стола с пациентом вдоль продольной оси сканирования </a:t>
            </a:r>
            <a:r>
              <a:rPr lang="ru-RU" dirty="0" err="1" smtClean="0"/>
              <a:t>z</a:t>
            </a:r>
            <a:r>
              <a:rPr lang="ru-RU" dirty="0" smtClean="0"/>
              <a:t> через апертуру </a:t>
            </a:r>
            <a:r>
              <a:rPr lang="ru-RU" dirty="0" err="1" smtClean="0"/>
              <a:t>гентри</a:t>
            </a:r>
            <a:r>
              <a:rPr lang="ru-RU" dirty="0" smtClean="0"/>
              <a:t>. В этом случае траектория движения рентгеновской трубки относительно оси </a:t>
            </a:r>
            <a:r>
              <a:rPr lang="ru-RU" dirty="0" err="1" smtClean="0"/>
              <a:t>z</a:t>
            </a:r>
            <a:r>
              <a:rPr lang="ru-RU" dirty="0" smtClean="0"/>
              <a:t> — направления движения стола с телом пациента, примет форму спирали.</a:t>
            </a:r>
          </a:p>
          <a:p>
            <a:r>
              <a:rPr lang="ru-RU" dirty="0" smtClean="0"/>
              <a:t>В отличие от последовательной КТ скорость движения стола с телом пациента может принимать произвольные значения, определяемые целями исследования. Чем выше скорость движения стола, тем больше протяженность области сканирования. Важно то, что длина пути стола за один оборот рентгеновской трубки может быть в 1,5–2 раза больше толщины </a:t>
            </a:r>
            <a:r>
              <a:rPr lang="ru-RU" dirty="0" err="1" smtClean="0"/>
              <a:t>томографического</a:t>
            </a:r>
            <a:r>
              <a:rPr lang="ru-RU" dirty="0" smtClean="0"/>
              <a:t> слоя без ухудшения пространственного разрешения изображения.</a:t>
            </a:r>
          </a:p>
          <a:p>
            <a:r>
              <a:rPr lang="ru-RU" dirty="0" smtClean="0"/>
              <a:t>Технология спирального сканирования позволила значительно сократить время, затрачиваемое на КТ-исследование и существенно уменьшить лучевую нагрузку на пациента.</a:t>
            </a:r>
          </a:p>
          <a:p>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Радиология</a:t>
            </a:r>
            <a:endParaRPr lang="ru-RU" dirty="0"/>
          </a:p>
        </p:txBody>
      </p:sp>
      <p:sp>
        <p:nvSpPr>
          <p:cNvPr id="3" name="Содержимое 2"/>
          <p:cNvSpPr>
            <a:spLocks noGrp="1"/>
          </p:cNvSpPr>
          <p:nvPr>
            <p:ph idx="1"/>
          </p:nvPr>
        </p:nvSpPr>
        <p:spPr/>
        <p:txBody>
          <a:bodyPr/>
          <a:lstStyle/>
          <a:p>
            <a:r>
              <a:rPr lang="ru-RU" b="1" dirty="0" smtClean="0"/>
              <a:t>Радиология</a:t>
            </a:r>
            <a:r>
              <a:rPr lang="ru-RU" dirty="0" smtClean="0"/>
              <a:t> — раздел медицины, изучающий применение ионизирующих излучений для диагностики (</a:t>
            </a:r>
            <a:r>
              <a:rPr lang="ru-RU" dirty="0" err="1" smtClean="0"/>
              <a:t>радиодиагностика</a:t>
            </a:r>
            <a:r>
              <a:rPr lang="ru-RU" dirty="0" smtClean="0"/>
              <a:t>) и лечения (радиотерапия) различных заболеваний, а также заболевания и патологические состояния, возникающие при воздействии ионизирующих излучений на организм человека.</a:t>
            </a:r>
            <a:endParaRPr lang="ru-RU"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Спиральная компьютерная томография</a:t>
            </a:r>
            <a:endParaRPr lang="ru-RU" dirty="0"/>
          </a:p>
        </p:txBody>
      </p:sp>
      <p:pic>
        <p:nvPicPr>
          <p:cNvPr id="4" name="Содержимое 3" descr="tomotherapy-hi-art-5.png"/>
          <p:cNvPicPr>
            <a:picLocks noGrp="1" noChangeAspect="1"/>
          </p:cNvPicPr>
          <p:nvPr>
            <p:ph idx="1"/>
          </p:nvPr>
        </p:nvPicPr>
        <p:blipFill>
          <a:blip r:embed="rId2"/>
          <a:stretch>
            <a:fillRect/>
          </a:stretch>
        </p:blipFill>
        <p:spPr>
          <a:xfrm>
            <a:off x="1636394" y="1600200"/>
            <a:ext cx="5871212" cy="4525963"/>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Многослойная компьютерная томография (МСКТ)</a:t>
            </a:r>
            <a:endParaRPr lang="ru-RU" dirty="0"/>
          </a:p>
        </p:txBody>
      </p:sp>
      <p:sp>
        <p:nvSpPr>
          <p:cNvPr id="3" name="Содержимое 2"/>
          <p:cNvSpPr>
            <a:spLocks noGrp="1"/>
          </p:cNvSpPr>
          <p:nvPr>
            <p:ph idx="1"/>
          </p:nvPr>
        </p:nvSpPr>
        <p:spPr/>
        <p:txBody>
          <a:bodyPr>
            <a:normAutofit fontScale="92500" lnSpcReduction="10000"/>
          </a:bodyPr>
          <a:lstStyle/>
          <a:p>
            <a:r>
              <a:rPr lang="ru-RU" dirty="0" smtClean="0"/>
              <a:t>Принципиальное отличие </a:t>
            </a:r>
            <a:r>
              <a:rPr lang="ru-RU" dirty="0" err="1" smtClean="0"/>
              <a:t>мсКТ</a:t>
            </a:r>
            <a:r>
              <a:rPr lang="ru-RU" dirty="0" smtClean="0"/>
              <a:t> томографов от спиральных томографов предыдущих поколений в том, что по окружности </a:t>
            </a:r>
            <a:r>
              <a:rPr lang="ru-RU" dirty="0" err="1" smtClean="0"/>
              <a:t>гентри</a:t>
            </a:r>
            <a:r>
              <a:rPr lang="ru-RU" dirty="0" smtClean="0"/>
              <a:t> расположены не один, а два и более ряда детекторов. </a:t>
            </a:r>
          </a:p>
          <a:p>
            <a:r>
              <a:rPr lang="ru-RU" dirty="0" smtClean="0"/>
              <a:t>В 2004—2005 годах были представлены 32-, 64- и 128-срезовые МСКТ томографы, в том числе — с двумя рентгеновскими трубками.</a:t>
            </a:r>
          </a:p>
          <a:p>
            <a:r>
              <a:rPr lang="ru-RU" dirty="0" smtClean="0"/>
              <a:t>Сегодня же в некоторых клиниках уже имеются 320-срезовые компьютерные томографы. </a:t>
            </a:r>
            <a:endParaRPr lang="ru-RU"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Преимущества МСКТ перед СКТ</a:t>
            </a:r>
            <a:endParaRPr lang="ru-RU" dirty="0"/>
          </a:p>
        </p:txBody>
      </p:sp>
      <p:sp>
        <p:nvSpPr>
          <p:cNvPr id="3" name="Содержимое 2"/>
          <p:cNvSpPr>
            <a:spLocks noGrp="1"/>
          </p:cNvSpPr>
          <p:nvPr>
            <p:ph idx="1"/>
          </p:nvPr>
        </p:nvSpPr>
        <p:spPr/>
        <p:txBody>
          <a:bodyPr>
            <a:normAutofit fontScale="92500" lnSpcReduction="20000"/>
          </a:bodyPr>
          <a:lstStyle/>
          <a:p>
            <a:pPr>
              <a:buFont typeface="Arial" pitchFamily="34" charset="0"/>
              <a:buChar char="•"/>
            </a:pPr>
            <a:r>
              <a:rPr lang="ru-RU" dirty="0" smtClean="0"/>
              <a:t>улучшение временного разрешения</a:t>
            </a:r>
          </a:p>
          <a:p>
            <a:pPr>
              <a:buFont typeface="Arial" pitchFamily="34" charset="0"/>
              <a:buChar char="•"/>
            </a:pPr>
            <a:r>
              <a:rPr lang="ru-RU" dirty="0" smtClean="0"/>
              <a:t>улучшение пространственного разрешения вдоль продольной оси </a:t>
            </a:r>
            <a:r>
              <a:rPr lang="ru-RU" dirty="0" err="1" smtClean="0"/>
              <a:t>z</a:t>
            </a:r>
            <a:endParaRPr lang="ru-RU" dirty="0" smtClean="0"/>
          </a:p>
          <a:p>
            <a:pPr>
              <a:buFont typeface="Arial" pitchFamily="34" charset="0"/>
              <a:buChar char="•"/>
            </a:pPr>
            <a:r>
              <a:rPr lang="ru-RU" dirty="0" smtClean="0"/>
              <a:t>увеличение скорости сканирования</a:t>
            </a:r>
          </a:p>
          <a:p>
            <a:pPr>
              <a:buFont typeface="Arial" pitchFamily="34" charset="0"/>
              <a:buChar char="•"/>
            </a:pPr>
            <a:r>
              <a:rPr lang="ru-RU" dirty="0" smtClean="0"/>
              <a:t>улучшение контрастного разрешения</a:t>
            </a:r>
          </a:p>
          <a:p>
            <a:pPr>
              <a:buFont typeface="Arial" pitchFamily="34" charset="0"/>
              <a:buChar char="•"/>
            </a:pPr>
            <a:r>
              <a:rPr lang="ru-RU" dirty="0" smtClean="0"/>
              <a:t>увеличение отношения сигнал/шум</a:t>
            </a:r>
          </a:p>
          <a:p>
            <a:pPr>
              <a:buFont typeface="Arial" pitchFamily="34" charset="0"/>
              <a:buChar char="•"/>
            </a:pPr>
            <a:r>
              <a:rPr lang="ru-RU" dirty="0" smtClean="0"/>
              <a:t>эффективное использование рентгеновской трубки</a:t>
            </a:r>
          </a:p>
          <a:p>
            <a:pPr>
              <a:buFont typeface="Arial" pitchFamily="34" charset="0"/>
              <a:buChar char="•"/>
            </a:pPr>
            <a:r>
              <a:rPr lang="ru-RU" dirty="0" smtClean="0"/>
              <a:t>большая зона анатомического покрытия</a:t>
            </a:r>
          </a:p>
          <a:p>
            <a:pPr>
              <a:buFont typeface="Arial" pitchFamily="34" charset="0"/>
              <a:buChar char="•"/>
            </a:pPr>
            <a:r>
              <a:rPr lang="ru-RU" dirty="0" smtClean="0"/>
              <a:t>уменьшение лучевой нагрузки на пациента</a:t>
            </a:r>
          </a:p>
          <a:p>
            <a:endParaRPr lang="ru-RU"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Показания к компьютерной томографии</a:t>
            </a:r>
            <a:endParaRPr lang="ru-RU" dirty="0"/>
          </a:p>
        </p:txBody>
      </p:sp>
      <p:sp>
        <p:nvSpPr>
          <p:cNvPr id="3" name="Содержимое 2"/>
          <p:cNvSpPr>
            <a:spLocks noGrp="1"/>
          </p:cNvSpPr>
          <p:nvPr>
            <p:ph idx="1"/>
          </p:nvPr>
        </p:nvSpPr>
        <p:spPr/>
        <p:txBody>
          <a:bodyPr>
            <a:noAutofit/>
          </a:bodyPr>
          <a:lstStyle/>
          <a:p>
            <a:r>
              <a:rPr lang="ru-RU" sz="1600" dirty="0" smtClean="0"/>
              <a:t>Для скрининга</a:t>
            </a:r>
          </a:p>
          <a:p>
            <a:pPr lvl="1">
              <a:buFont typeface="Arial" pitchFamily="34" charset="0"/>
              <a:buChar char="•"/>
            </a:pPr>
            <a:r>
              <a:rPr lang="ru-RU" sz="1600" dirty="0" smtClean="0"/>
              <a:t>Головная боль</a:t>
            </a:r>
          </a:p>
          <a:p>
            <a:pPr lvl="1">
              <a:buFont typeface="Arial" pitchFamily="34" charset="0"/>
              <a:buChar char="•"/>
            </a:pPr>
            <a:r>
              <a:rPr lang="ru-RU" sz="1600" dirty="0" smtClean="0"/>
              <a:t>Травма головы, не сопровождающаяся потерей сознания</a:t>
            </a:r>
          </a:p>
          <a:p>
            <a:pPr lvl="1">
              <a:buFont typeface="Arial" pitchFamily="34" charset="0"/>
              <a:buChar char="•"/>
            </a:pPr>
            <a:r>
              <a:rPr lang="ru-RU" sz="1600" dirty="0" smtClean="0"/>
              <a:t>Обморок</a:t>
            </a:r>
          </a:p>
          <a:p>
            <a:pPr lvl="1">
              <a:buFont typeface="Arial" pitchFamily="34" charset="0"/>
              <a:buChar char="•"/>
            </a:pPr>
            <a:r>
              <a:rPr lang="ru-RU" sz="1600" dirty="0" smtClean="0"/>
              <a:t>Исключение рака легких. В случае использования компьютерной томографии для скрининга, исследование делается в плановом порядке.</a:t>
            </a:r>
          </a:p>
          <a:p>
            <a:r>
              <a:rPr lang="ru-RU" sz="1600" dirty="0" smtClean="0"/>
              <a:t>Для диагностики по экстренным показаниям </a:t>
            </a:r>
          </a:p>
          <a:p>
            <a:pPr lvl="1">
              <a:buFont typeface="Arial" pitchFamily="34" charset="0"/>
              <a:buChar char="•"/>
            </a:pPr>
            <a:r>
              <a:rPr lang="ru-RU" sz="1600" dirty="0" smtClean="0"/>
              <a:t>Тяжелые травмы</a:t>
            </a:r>
          </a:p>
          <a:p>
            <a:pPr lvl="1">
              <a:buFont typeface="Arial" pitchFamily="34" charset="0"/>
              <a:buChar char="•"/>
            </a:pPr>
            <a:r>
              <a:rPr lang="ru-RU" sz="1600" dirty="0" smtClean="0"/>
              <a:t>Подозрение на кровоизлияние в мозг</a:t>
            </a:r>
          </a:p>
          <a:p>
            <a:pPr lvl="1">
              <a:buFont typeface="Arial" pitchFamily="34" charset="0"/>
              <a:buChar char="•"/>
            </a:pPr>
            <a:r>
              <a:rPr lang="ru-RU" sz="1600" dirty="0" smtClean="0"/>
              <a:t>Подозрение на повреждение сосуда (например, расслаивающая аневризма аорты)</a:t>
            </a:r>
          </a:p>
          <a:p>
            <a:pPr lvl="1">
              <a:buFont typeface="Arial" pitchFamily="34" charset="0"/>
              <a:buChar char="•"/>
            </a:pPr>
            <a:r>
              <a:rPr lang="ru-RU" sz="1600" dirty="0" smtClean="0"/>
              <a:t>Подозрение на некоторые другие острые повреждения полых и паренхиматозных органов (осложнения как основного заболевания, так и в результате проводимого лечения)</a:t>
            </a:r>
          </a:p>
          <a:p>
            <a:r>
              <a:rPr lang="ru-RU" sz="1600" dirty="0" smtClean="0"/>
              <a:t>Компьютерная томография для плановой диагностики </a:t>
            </a:r>
          </a:p>
          <a:p>
            <a:r>
              <a:rPr lang="ru-RU" sz="1600" dirty="0" smtClean="0"/>
              <a:t>Для контроля результатов лечения.</a:t>
            </a:r>
          </a:p>
          <a:p>
            <a:r>
              <a:rPr lang="ru-RU" sz="1600" dirty="0" smtClean="0"/>
              <a:t>Для проведения лечебных и диагностических манипуляций, например пункции под контролем компьютерной томографии и др. </a:t>
            </a:r>
            <a:endParaRPr lang="ru-RU" sz="16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Некоторые абсолютные и относительные противопоказания</a:t>
            </a:r>
            <a:endParaRPr lang="ru-RU" dirty="0"/>
          </a:p>
        </p:txBody>
      </p:sp>
      <p:sp>
        <p:nvSpPr>
          <p:cNvPr id="3" name="Содержимое 2"/>
          <p:cNvSpPr>
            <a:spLocks noGrp="1"/>
          </p:cNvSpPr>
          <p:nvPr>
            <p:ph idx="1"/>
          </p:nvPr>
        </p:nvSpPr>
        <p:spPr/>
        <p:txBody>
          <a:bodyPr>
            <a:normAutofit fontScale="70000" lnSpcReduction="20000"/>
          </a:bodyPr>
          <a:lstStyle/>
          <a:p>
            <a:r>
              <a:rPr lang="ru-RU" b="1" dirty="0" smtClean="0"/>
              <a:t>Без контраста</a:t>
            </a:r>
            <a:endParaRPr lang="ru-RU" dirty="0" smtClean="0"/>
          </a:p>
          <a:p>
            <a:pPr>
              <a:buFont typeface="Arial" pitchFamily="34" charset="0"/>
              <a:buChar char="•"/>
            </a:pPr>
            <a:r>
              <a:rPr lang="ru-RU" dirty="0" smtClean="0"/>
              <a:t>Беременность</a:t>
            </a:r>
          </a:p>
          <a:p>
            <a:pPr>
              <a:buFont typeface="Arial" pitchFamily="34" charset="0"/>
              <a:buChar char="•"/>
            </a:pPr>
            <a:r>
              <a:rPr lang="ru-RU" dirty="0" smtClean="0"/>
              <a:t>Масса тела более максимальной для прибора</a:t>
            </a:r>
          </a:p>
          <a:p>
            <a:r>
              <a:rPr lang="ru-RU" b="1" dirty="0" smtClean="0"/>
              <a:t>С контрастом</a:t>
            </a:r>
            <a:endParaRPr lang="ru-RU" dirty="0" smtClean="0"/>
          </a:p>
          <a:p>
            <a:pPr>
              <a:buFont typeface="Arial" pitchFamily="34" charset="0"/>
              <a:buChar char="•"/>
            </a:pPr>
            <a:r>
              <a:rPr lang="ru-RU" dirty="0" smtClean="0"/>
              <a:t>Наличие аллергии на контрастный препарат</a:t>
            </a:r>
          </a:p>
          <a:p>
            <a:pPr>
              <a:buFont typeface="Arial" pitchFamily="34" charset="0"/>
              <a:buChar char="•"/>
            </a:pPr>
            <a:r>
              <a:rPr lang="ru-RU" dirty="0" smtClean="0"/>
              <a:t>Почечная недостаточность</a:t>
            </a:r>
          </a:p>
          <a:p>
            <a:pPr>
              <a:buFont typeface="Arial" pitchFamily="34" charset="0"/>
              <a:buChar char="•"/>
            </a:pPr>
            <a:r>
              <a:rPr lang="ru-RU" dirty="0" smtClean="0"/>
              <a:t>Тяжёлый сахарный диабет</a:t>
            </a:r>
          </a:p>
          <a:p>
            <a:pPr>
              <a:buFont typeface="Arial" pitchFamily="34" charset="0"/>
              <a:buChar char="•"/>
            </a:pPr>
            <a:r>
              <a:rPr lang="ru-RU" dirty="0" smtClean="0"/>
              <a:t>Беременность (</a:t>
            </a:r>
            <a:r>
              <a:rPr lang="ru-RU" dirty="0" err="1" smtClean="0"/>
              <a:t>тератогенное</a:t>
            </a:r>
            <a:r>
              <a:rPr lang="ru-RU" dirty="0" smtClean="0"/>
              <a:t> воздействие рентгеновского излучения)</a:t>
            </a:r>
          </a:p>
          <a:p>
            <a:pPr>
              <a:buFont typeface="Arial" pitchFamily="34" charset="0"/>
              <a:buChar char="•"/>
            </a:pPr>
            <a:r>
              <a:rPr lang="ru-RU" dirty="0" smtClean="0"/>
              <a:t>Тяжёлое общее состояние пациента</a:t>
            </a:r>
          </a:p>
          <a:p>
            <a:pPr>
              <a:buFont typeface="Arial" pitchFamily="34" charset="0"/>
              <a:buChar char="•"/>
            </a:pPr>
            <a:r>
              <a:rPr lang="ru-RU" dirty="0" smtClean="0"/>
              <a:t>Масса тела более максимальной для прибора</a:t>
            </a:r>
          </a:p>
          <a:p>
            <a:pPr>
              <a:buFont typeface="Arial" pitchFamily="34" charset="0"/>
              <a:buChar char="•"/>
            </a:pPr>
            <a:r>
              <a:rPr lang="ru-RU" dirty="0" smtClean="0"/>
              <a:t>Заболевания щитовидной железы</a:t>
            </a:r>
          </a:p>
          <a:p>
            <a:pPr>
              <a:buFont typeface="Arial" pitchFamily="34" charset="0"/>
              <a:buChar char="•"/>
            </a:pPr>
            <a:r>
              <a:rPr lang="ru-RU" dirty="0" err="1" smtClean="0"/>
              <a:t>Миеломная</a:t>
            </a:r>
            <a:r>
              <a:rPr lang="ru-RU" dirty="0" smtClean="0"/>
              <a:t> болезнь</a:t>
            </a:r>
          </a:p>
          <a:p>
            <a:endParaRPr lang="ru-RU"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smtClean="0"/>
              <a:t>КТ-ангиография</a:t>
            </a:r>
            <a:endParaRPr lang="ru-RU" dirty="0"/>
          </a:p>
        </p:txBody>
      </p:sp>
      <p:sp>
        <p:nvSpPr>
          <p:cNvPr id="3" name="Содержимое 2"/>
          <p:cNvSpPr>
            <a:spLocks noGrp="1"/>
          </p:cNvSpPr>
          <p:nvPr>
            <p:ph idx="1"/>
          </p:nvPr>
        </p:nvSpPr>
        <p:spPr/>
        <p:txBody>
          <a:bodyPr/>
          <a:lstStyle/>
          <a:p>
            <a:r>
              <a:rPr lang="ru-RU" b="1" dirty="0" smtClean="0"/>
              <a:t>Компьютерная </a:t>
            </a:r>
            <a:r>
              <a:rPr lang="ru-RU" b="1" dirty="0" err="1" smtClean="0"/>
              <a:t>томографическая</a:t>
            </a:r>
            <a:r>
              <a:rPr lang="ru-RU" b="1" dirty="0" smtClean="0"/>
              <a:t> ангиография (КТ-ангиография, КТА)</a:t>
            </a:r>
            <a:r>
              <a:rPr lang="ru-RU" dirty="0" smtClean="0"/>
              <a:t> позволяет получить подробное изображение кровеносных сосудов и оценить характер кровотока. </a:t>
            </a:r>
            <a:endParaRPr lang="ru-RU"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index.jpg"/>
          <p:cNvPicPr>
            <a:picLocks noGrp="1" noChangeAspect="1"/>
          </p:cNvPicPr>
          <p:nvPr>
            <p:ph idx="1"/>
          </p:nvPr>
        </p:nvPicPr>
        <p:blipFill>
          <a:blip r:embed="rId2"/>
          <a:stretch>
            <a:fillRect/>
          </a:stretch>
        </p:blipFill>
        <p:spPr>
          <a:xfrm>
            <a:off x="928662" y="214290"/>
            <a:ext cx="6968015" cy="6517497"/>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Противопоказания при КТ-ангиографии</a:t>
            </a:r>
            <a:endParaRPr lang="ru-RU" dirty="0"/>
          </a:p>
        </p:txBody>
      </p:sp>
      <p:sp>
        <p:nvSpPr>
          <p:cNvPr id="3" name="Содержимое 2"/>
          <p:cNvSpPr>
            <a:spLocks noGrp="1"/>
          </p:cNvSpPr>
          <p:nvPr>
            <p:ph idx="1"/>
          </p:nvPr>
        </p:nvSpPr>
        <p:spPr/>
        <p:txBody>
          <a:bodyPr>
            <a:normAutofit fontScale="62500" lnSpcReduction="20000"/>
          </a:bodyPr>
          <a:lstStyle/>
          <a:p>
            <a:pPr>
              <a:buFont typeface="Arial" pitchFamily="34" charset="0"/>
              <a:buChar char="•"/>
            </a:pPr>
            <a:r>
              <a:rPr lang="ru-RU" dirty="0" smtClean="0"/>
              <a:t>Наличие аллергии на контрастный препарат;</a:t>
            </a:r>
          </a:p>
          <a:p>
            <a:pPr>
              <a:buFont typeface="Arial" pitchFamily="34" charset="0"/>
              <a:buChar char="•"/>
            </a:pPr>
            <a:r>
              <a:rPr lang="ru-RU" dirty="0" smtClean="0"/>
              <a:t>Почечная недостаточность;</a:t>
            </a:r>
          </a:p>
          <a:p>
            <a:pPr>
              <a:buFont typeface="Arial" pitchFamily="34" charset="0"/>
              <a:buChar char="•"/>
            </a:pPr>
            <a:r>
              <a:rPr lang="ru-RU" dirty="0" smtClean="0"/>
              <a:t>Тяжёлый сахарный диабет;</a:t>
            </a:r>
          </a:p>
          <a:p>
            <a:pPr>
              <a:buFont typeface="Arial" pitchFamily="34" charset="0"/>
              <a:buChar char="•"/>
            </a:pPr>
            <a:r>
              <a:rPr lang="ru-RU" dirty="0" smtClean="0"/>
              <a:t>Беременность (</a:t>
            </a:r>
            <a:r>
              <a:rPr lang="ru-RU" dirty="0" err="1" smtClean="0"/>
              <a:t>тератогенное</a:t>
            </a:r>
            <a:r>
              <a:rPr lang="ru-RU" dirty="0" smtClean="0"/>
              <a:t> воздействие рентгеновского излучения);</a:t>
            </a:r>
          </a:p>
          <a:p>
            <a:pPr>
              <a:buFont typeface="Arial" pitchFamily="34" charset="0"/>
              <a:buChar char="•"/>
            </a:pPr>
            <a:r>
              <a:rPr lang="ru-RU" dirty="0" smtClean="0"/>
              <a:t>Тяжёлое общее состояние пациента;</a:t>
            </a:r>
          </a:p>
          <a:p>
            <a:pPr>
              <a:buFont typeface="Arial" pitchFamily="34" charset="0"/>
              <a:buChar char="•"/>
            </a:pPr>
            <a:r>
              <a:rPr lang="ru-RU" dirty="0" smtClean="0"/>
              <a:t>Высокая масса тела (ограничения зависят от аппарата);</a:t>
            </a:r>
          </a:p>
          <a:p>
            <a:pPr>
              <a:buFont typeface="Arial" pitchFamily="34" charset="0"/>
              <a:buChar char="•"/>
            </a:pPr>
            <a:r>
              <a:rPr lang="ru-RU" dirty="0" smtClean="0"/>
              <a:t>Заболевания щитовидной железы;</a:t>
            </a:r>
          </a:p>
          <a:p>
            <a:pPr>
              <a:buFont typeface="Arial" pitchFamily="34" charset="0"/>
              <a:buChar char="•"/>
            </a:pPr>
            <a:r>
              <a:rPr lang="ru-RU" dirty="0" err="1" smtClean="0"/>
              <a:t>Миеломная</a:t>
            </a:r>
            <a:r>
              <a:rPr lang="ru-RU" dirty="0" smtClean="0"/>
              <a:t> болезнь;</a:t>
            </a:r>
          </a:p>
          <a:p>
            <a:pPr>
              <a:buFont typeface="Arial" pitchFamily="34" charset="0"/>
              <a:buChar char="•"/>
            </a:pPr>
            <a:r>
              <a:rPr lang="ru-RU" dirty="0" smtClean="0"/>
              <a:t>Острая сердечная недостаточность.</a:t>
            </a:r>
          </a:p>
          <a:p>
            <a:pPr>
              <a:buFont typeface="Arial" pitchFamily="34" charset="0"/>
              <a:buChar char="•"/>
            </a:pPr>
            <a:endParaRPr lang="ru-RU" dirty="0" smtClean="0"/>
          </a:p>
          <a:p>
            <a:r>
              <a:rPr lang="ru-RU" dirty="0" smtClean="0"/>
              <a:t>Для </a:t>
            </a:r>
            <a:r>
              <a:rPr lang="ru-RU" dirty="0" err="1" smtClean="0"/>
              <a:t>КТ-коронарографии</a:t>
            </a:r>
            <a:r>
              <a:rPr lang="ru-RU" dirty="0" smtClean="0"/>
              <a:t> существуют дополнительные противопоказания:</a:t>
            </a:r>
          </a:p>
          <a:p>
            <a:pPr>
              <a:buFont typeface="Arial" pitchFamily="34" charset="0"/>
              <a:buChar char="•"/>
            </a:pPr>
            <a:r>
              <a:rPr lang="ru-RU" dirty="0" smtClean="0"/>
              <a:t>Высокая </a:t>
            </a:r>
            <a:r>
              <a:rPr lang="ru-RU" dirty="0" err="1" smtClean="0"/>
              <a:t>некупируемая</a:t>
            </a:r>
            <a:r>
              <a:rPr lang="ru-RU" dirty="0" smtClean="0"/>
              <a:t> тахикардия;</a:t>
            </a:r>
          </a:p>
          <a:p>
            <a:pPr>
              <a:buFont typeface="Arial" pitchFamily="34" charset="0"/>
              <a:buChar char="•"/>
            </a:pPr>
            <a:r>
              <a:rPr lang="ru-RU" dirty="0" smtClean="0"/>
              <a:t>Другие выраженные </a:t>
            </a:r>
            <a:r>
              <a:rPr lang="ru-RU" dirty="0" err="1" smtClean="0"/>
              <a:t>некупируемые</a:t>
            </a:r>
            <a:r>
              <a:rPr lang="ru-RU" dirty="0" smtClean="0"/>
              <a:t> аритмии.</a:t>
            </a:r>
          </a:p>
          <a:p>
            <a:endParaRPr lang="ru-RU"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И о главном…</a:t>
            </a:r>
            <a:endParaRPr lang="ru-RU" dirty="0"/>
          </a:p>
        </p:txBody>
      </p:sp>
      <p:sp>
        <p:nvSpPr>
          <p:cNvPr id="3" name="Подзаголовок 2"/>
          <p:cNvSpPr>
            <a:spLocks noGrp="1"/>
          </p:cNvSpPr>
          <p:nvPr>
            <p:ph type="subTitle" idx="1"/>
          </p:nvPr>
        </p:nvSpPr>
        <p:spPr/>
        <p:txBody>
          <a:bodyPr/>
          <a:lstStyle/>
          <a:p>
            <a:endParaRPr lang="ru-RU"/>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Библиотечный день в среду</a:t>
            </a:r>
            <a:endParaRPr lang="ru-RU" dirty="0"/>
          </a:p>
        </p:txBody>
      </p:sp>
      <p:pic>
        <p:nvPicPr>
          <p:cNvPr id="4" name="Содержимое 3" descr="3dec368a0e8d538cd3953bdb19bc4.jpg"/>
          <p:cNvPicPr>
            <a:picLocks noGrp="1" noChangeAspect="1"/>
          </p:cNvPicPr>
          <p:nvPr>
            <p:ph idx="1"/>
          </p:nvPr>
        </p:nvPicPr>
        <p:blipFill>
          <a:blip r:embed="rId2"/>
          <a:stretch>
            <a:fillRect/>
          </a:stretch>
        </p:blipFill>
        <p:spPr>
          <a:xfrm>
            <a:off x="642910" y="1571612"/>
            <a:ext cx="7729092" cy="5145037"/>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274638"/>
            <a:ext cx="9001156" cy="1143000"/>
          </a:xfrm>
        </p:spPr>
        <p:txBody>
          <a:bodyPr>
            <a:normAutofit/>
          </a:bodyPr>
          <a:lstStyle/>
          <a:p>
            <a:r>
              <a:rPr lang="ru-RU" sz="3600" dirty="0" smtClean="0"/>
              <a:t>Классификация радиологических методов</a:t>
            </a:r>
            <a:endParaRPr lang="ru-RU" sz="3600" dirty="0"/>
          </a:p>
        </p:txBody>
      </p:sp>
      <p:sp>
        <p:nvSpPr>
          <p:cNvPr id="3" name="Содержимое 2"/>
          <p:cNvSpPr>
            <a:spLocks noGrp="1"/>
          </p:cNvSpPr>
          <p:nvPr>
            <p:ph idx="1"/>
          </p:nvPr>
        </p:nvSpPr>
        <p:spPr/>
        <p:txBody>
          <a:bodyPr>
            <a:normAutofit fontScale="55000" lnSpcReduction="20000"/>
          </a:bodyPr>
          <a:lstStyle/>
          <a:p>
            <a:r>
              <a:rPr lang="ru-RU" dirty="0" err="1" smtClean="0">
                <a:solidFill>
                  <a:schemeClr val="accent6">
                    <a:lumMod val="50000"/>
                  </a:schemeClr>
                </a:solidFill>
              </a:rPr>
              <a:t>Радиодиагностика</a:t>
            </a:r>
            <a:r>
              <a:rPr lang="ru-RU" dirty="0" smtClean="0">
                <a:solidFill>
                  <a:schemeClr val="accent6">
                    <a:lumMod val="50000"/>
                  </a:schemeClr>
                </a:solidFill>
              </a:rPr>
              <a:t> </a:t>
            </a:r>
          </a:p>
          <a:p>
            <a:pPr lvl="1"/>
            <a:r>
              <a:rPr lang="ru-RU" dirty="0" smtClean="0"/>
              <a:t>Рентгенодиагностика </a:t>
            </a:r>
          </a:p>
          <a:p>
            <a:pPr lvl="2"/>
            <a:r>
              <a:rPr lang="ru-RU" dirty="0" smtClean="0"/>
              <a:t>Ангиография</a:t>
            </a:r>
          </a:p>
          <a:p>
            <a:pPr lvl="2"/>
            <a:r>
              <a:rPr lang="ru-RU" dirty="0" smtClean="0"/>
              <a:t>Компьютерная томография</a:t>
            </a:r>
          </a:p>
          <a:p>
            <a:pPr lvl="2"/>
            <a:r>
              <a:rPr lang="ru-RU" dirty="0" smtClean="0"/>
              <a:t>Рентгеноскопия</a:t>
            </a:r>
          </a:p>
          <a:p>
            <a:pPr lvl="2"/>
            <a:r>
              <a:rPr lang="ru-RU" dirty="0" smtClean="0"/>
              <a:t>Рентгенография</a:t>
            </a:r>
          </a:p>
          <a:p>
            <a:pPr lvl="2"/>
            <a:r>
              <a:rPr lang="ru-RU" dirty="0" smtClean="0"/>
              <a:t>Флюорография</a:t>
            </a:r>
          </a:p>
          <a:p>
            <a:pPr lvl="1"/>
            <a:r>
              <a:rPr lang="ru-RU" dirty="0" smtClean="0"/>
              <a:t>Радиография</a:t>
            </a:r>
          </a:p>
          <a:p>
            <a:pPr lvl="1"/>
            <a:r>
              <a:rPr lang="ru-RU" dirty="0" smtClean="0"/>
              <a:t>Радиоизотопная диагностика </a:t>
            </a:r>
            <a:r>
              <a:rPr lang="ru-RU" i="1" dirty="0" err="1" smtClean="0"/>
              <a:t>in</a:t>
            </a:r>
            <a:r>
              <a:rPr lang="ru-RU" i="1" dirty="0" smtClean="0"/>
              <a:t> </a:t>
            </a:r>
            <a:r>
              <a:rPr lang="ru-RU" i="1" dirty="0" err="1" smtClean="0"/>
              <a:t>vivo</a:t>
            </a:r>
            <a:r>
              <a:rPr lang="ru-RU" dirty="0" smtClean="0"/>
              <a:t> </a:t>
            </a:r>
            <a:r>
              <a:rPr lang="ru-RU" dirty="0" err="1" smtClean="0"/>
              <a:t>позитронно-эмиссионная</a:t>
            </a:r>
            <a:r>
              <a:rPr lang="ru-RU" dirty="0" smtClean="0"/>
              <a:t> томография</a:t>
            </a:r>
          </a:p>
          <a:p>
            <a:pPr lvl="1"/>
            <a:r>
              <a:rPr lang="ru-RU" dirty="0" smtClean="0"/>
              <a:t>Ультразвуковая диагностика</a:t>
            </a:r>
          </a:p>
          <a:p>
            <a:pPr lvl="1"/>
            <a:r>
              <a:rPr lang="ru-RU" dirty="0" err="1" smtClean="0"/>
              <a:t>Магнито-резонанская</a:t>
            </a:r>
            <a:r>
              <a:rPr lang="ru-RU" dirty="0" smtClean="0"/>
              <a:t> диагностика (Магнитно-резонансная томография)</a:t>
            </a:r>
          </a:p>
          <a:p>
            <a:pPr lvl="1"/>
            <a:r>
              <a:rPr lang="ru-RU" dirty="0" err="1" smtClean="0"/>
              <a:t>Тепловизионная</a:t>
            </a:r>
            <a:endParaRPr lang="ru-RU" dirty="0" smtClean="0"/>
          </a:p>
          <a:p>
            <a:pPr lvl="1"/>
            <a:r>
              <a:rPr lang="ru-RU" dirty="0" smtClean="0"/>
              <a:t>Интервенционная (сочетание диагностики и лечения)</a:t>
            </a:r>
          </a:p>
          <a:p>
            <a:r>
              <a:rPr lang="ru-RU" dirty="0" smtClean="0">
                <a:solidFill>
                  <a:schemeClr val="accent6">
                    <a:lumMod val="50000"/>
                  </a:schemeClr>
                </a:solidFill>
              </a:rPr>
              <a:t>Радиотерапия</a:t>
            </a:r>
            <a:r>
              <a:rPr lang="ru-RU" dirty="0" smtClean="0"/>
              <a:t> </a:t>
            </a:r>
          </a:p>
          <a:p>
            <a:pPr lvl="1"/>
            <a:r>
              <a:rPr lang="ru-RU" dirty="0" err="1" smtClean="0"/>
              <a:t>Нейтрон-захватная</a:t>
            </a:r>
            <a:r>
              <a:rPr lang="ru-RU" dirty="0" smtClean="0"/>
              <a:t> терапия</a:t>
            </a:r>
          </a:p>
          <a:p>
            <a:pPr lvl="1"/>
            <a:r>
              <a:rPr lang="ru-RU" dirty="0" err="1" smtClean="0"/>
              <a:t>Брахитерапия</a:t>
            </a:r>
            <a:endParaRPr lang="ru-RU" dirty="0" smtClean="0"/>
          </a:p>
          <a:p>
            <a:pPr lvl="1"/>
            <a:r>
              <a:rPr lang="ru-RU" dirty="0" smtClean="0"/>
              <a:t>Рентгенотерапия</a:t>
            </a:r>
          </a:p>
          <a:p>
            <a:endParaRPr lang="ru-RU"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Пора домой!!!</a:t>
            </a:r>
            <a:endParaRPr lang="ru-RU"/>
          </a:p>
        </p:txBody>
      </p:sp>
      <p:pic>
        <p:nvPicPr>
          <p:cNvPr id="4" name="Содержимое 3" descr="Animals___Cats__Little_funny_cat_in_flight_046850_.jpg"/>
          <p:cNvPicPr>
            <a:picLocks noGrp="1" noChangeAspect="1"/>
          </p:cNvPicPr>
          <p:nvPr>
            <p:ph idx="1"/>
          </p:nvPr>
        </p:nvPicPr>
        <p:blipFill>
          <a:blip r:embed="rId2"/>
          <a:stretch>
            <a:fillRect/>
          </a:stretch>
        </p:blipFill>
        <p:spPr>
          <a:xfrm>
            <a:off x="548922" y="1600200"/>
            <a:ext cx="8046156" cy="4525963"/>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fontScale="92500"/>
          </a:bodyPr>
          <a:lstStyle/>
          <a:p>
            <a:r>
              <a:rPr lang="vi-VN" b="1" dirty="0" smtClean="0"/>
              <a:t>Рентгеногра́фия</a:t>
            </a:r>
            <a:r>
              <a:rPr lang="vi-VN" dirty="0" smtClean="0"/>
              <a:t> </a:t>
            </a:r>
            <a:r>
              <a:rPr lang="en-US" dirty="0" smtClean="0"/>
              <a:t> — </a:t>
            </a:r>
            <a:r>
              <a:rPr lang="vi-VN" dirty="0" smtClean="0"/>
              <a:t>исследование внутренней структуры объектов, которые проецируются при помощи рентгеновских лучей на специальную плёнку или бумагу. </a:t>
            </a:r>
            <a:endParaRPr lang="ru-RU" dirty="0" smtClean="0"/>
          </a:p>
          <a:p>
            <a:r>
              <a:rPr lang="ru-RU" b="1" dirty="0" smtClean="0"/>
              <a:t>Рентгеноскопия</a:t>
            </a:r>
            <a:r>
              <a:rPr lang="ru-RU" dirty="0" smtClean="0"/>
              <a:t> (</a:t>
            </a:r>
            <a:r>
              <a:rPr lang="ru-RU" i="1" dirty="0" smtClean="0"/>
              <a:t>рентгеновское просвечивание</a:t>
            </a:r>
            <a:r>
              <a:rPr lang="ru-RU" dirty="0" smtClean="0"/>
              <a:t>) — метод рентгенологического исследования, при котором изображение объекта получают на светящемся (</a:t>
            </a:r>
            <a:r>
              <a:rPr lang="ru-RU" dirty="0" err="1" smtClean="0"/>
              <a:t>флюоресцентном</a:t>
            </a:r>
            <a:r>
              <a:rPr lang="ru-RU" dirty="0" smtClean="0"/>
              <a:t>) экране</a:t>
            </a:r>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Методика рентгенографии</a:t>
            </a:r>
            <a:endParaRPr lang="ru-RU" dirty="0"/>
          </a:p>
        </p:txBody>
      </p:sp>
      <p:sp>
        <p:nvSpPr>
          <p:cNvPr id="3" name="Текст 2"/>
          <p:cNvSpPr>
            <a:spLocks noGrp="1"/>
          </p:cNvSpPr>
          <p:nvPr>
            <p:ph type="body" idx="1"/>
          </p:nvPr>
        </p:nvSpPr>
        <p:spPr>
          <a:xfrm>
            <a:off x="142844" y="1500174"/>
            <a:ext cx="4614866" cy="639762"/>
          </a:xfrm>
        </p:spPr>
        <p:txBody>
          <a:bodyPr>
            <a:normAutofit/>
          </a:bodyPr>
          <a:lstStyle/>
          <a:p>
            <a:r>
              <a:rPr lang="ru-RU" dirty="0">
                <a:solidFill>
                  <a:schemeClr val="accent6">
                    <a:lumMod val="50000"/>
                  </a:schemeClr>
                </a:solidFill>
              </a:rPr>
              <a:t>Преимущества </a:t>
            </a:r>
            <a:r>
              <a:rPr lang="ru-RU" dirty="0" smtClean="0">
                <a:solidFill>
                  <a:schemeClr val="accent6">
                    <a:lumMod val="50000"/>
                  </a:schemeClr>
                </a:solidFill>
              </a:rPr>
              <a:t>рентгенографии</a:t>
            </a:r>
            <a:endParaRPr lang="ru-RU" dirty="0">
              <a:solidFill>
                <a:schemeClr val="accent6">
                  <a:lumMod val="50000"/>
                </a:schemeClr>
              </a:solidFill>
            </a:endParaRPr>
          </a:p>
        </p:txBody>
      </p:sp>
      <p:sp>
        <p:nvSpPr>
          <p:cNvPr id="4" name="Содержимое 3"/>
          <p:cNvSpPr>
            <a:spLocks noGrp="1"/>
          </p:cNvSpPr>
          <p:nvPr>
            <p:ph sz="half" idx="2"/>
          </p:nvPr>
        </p:nvSpPr>
        <p:spPr/>
        <p:txBody>
          <a:bodyPr>
            <a:normAutofit fontScale="70000" lnSpcReduction="20000"/>
          </a:bodyPr>
          <a:lstStyle/>
          <a:p>
            <a:r>
              <a:rPr lang="ru-RU" dirty="0" smtClean="0"/>
              <a:t>Широкая доступность метода и лёгкость в проведении исследований.</a:t>
            </a:r>
          </a:p>
          <a:p>
            <a:r>
              <a:rPr lang="ru-RU" dirty="0" smtClean="0"/>
              <a:t>Для большинства исследований не требуется специальной подготовки пациента.</a:t>
            </a:r>
          </a:p>
          <a:p>
            <a:r>
              <a:rPr lang="ru-RU" dirty="0" smtClean="0"/>
              <a:t>Относительно низкая стоимость исследования.</a:t>
            </a:r>
          </a:p>
          <a:p>
            <a:r>
              <a:rPr lang="ru-RU" dirty="0" smtClean="0"/>
              <a:t>Снимки могут быть использованы для консультации у другого специалиста или в другом учреждении (в отличие от </a:t>
            </a:r>
            <a:r>
              <a:rPr lang="ru-RU" dirty="0" err="1" smtClean="0"/>
              <a:t>УЗИ-снимков</a:t>
            </a:r>
            <a:r>
              <a:rPr lang="ru-RU" dirty="0" smtClean="0"/>
              <a:t>, где необходимо проведение повторного исследования, так как полученные изображения являются </a:t>
            </a:r>
            <a:r>
              <a:rPr lang="ru-RU" dirty="0" err="1" smtClean="0"/>
              <a:t>оператор-зависимыми</a:t>
            </a:r>
            <a:r>
              <a:rPr lang="ru-RU" dirty="0" smtClean="0"/>
              <a:t>).</a:t>
            </a:r>
          </a:p>
          <a:p>
            <a:endParaRPr lang="ru-RU" dirty="0"/>
          </a:p>
        </p:txBody>
      </p:sp>
      <p:sp>
        <p:nvSpPr>
          <p:cNvPr id="5" name="Текст 4"/>
          <p:cNvSpPr>
            <a:spLocks noGrp="1"/>
          </p:cNvSpPr>
          <p:nvPr>
            <p:ph type="body" sz="quarter" idx="3"/>
          </p:nvPr>
        </p:nvSpPr>
        <p:spPr>
          <a:xfrm>
            <a:off x="4645025" y="1535113"/>
            <a:ext cx="4041775" cy="608003"/>
          </a:xfrm>
        </p:spPr>
        <p:txBody>
          <a:bodyPr/>
          <a:lstStyle/>
          <a:p>
            <a:r>
              <a:rPr lang="ru-RU" dirty="0">
                <a:solidFill>
                  <a:schemeClr val="accent6">
                    <a:lumMod val="50000"/>
                  </a:schemeClr>
                </a:solidFill>
              </a:rPr>
              <a:t>Недостатки </a:t>
            </a:r>
            <a:r>
              <a:rPr lang="ru-RU" dirty="0" smtClean="0">
                <a:solidFill>
                  <a:schemeClr val="accent6">
                    <a:lumMod val="50000"/>
                  </a:schemeClr>
                </a:solidFill>
              </a:rPr>
              <a:t>рентгенографии</a:t>
            </a:r>
            <a:endParaRPr lang="ru-RU" dirty="0">
              <a:solidFill>
                <a:schemeClr val="accent6">
                  <a:lumMod val="50000"/>
                </a:schemeClr>
              </a:solidFill>
            </a:endParaRPr>
          </a:p>
        </p:txBody>
      </p:sp>
      <p:sp>
        <p:nvSpPr>
          <p:cNvPr id="6" name="Содержимое 5"/>
          <p:cNvSpPr>
            <a:spLocks noGrp="1"/>
          </p:cNvSpPr>
          <p:nvPr>
            <p:ph sz="quarter" idx="4"/>
          </p:nvPr>
        </p:nvSpPr>
        <p:spPr/>
        <p:txBody>
          <a:bodyPr>
            <a:normAutofit fontScale="55000" lnSpcReduction="20000"/>
          </a:bodyPr>
          <a:lstStyle/>
          <a:p>
            <a:r>
              <a:rPr lang="ru-RU" dirty="0" smtClean="0"/>
              <a:t>Статичность изображения — сложность оценки функции органа.</a:t>
            </a:r>
          </a:p>
          <a:p>
            <a:r>
              <a:rPr lang="ru-RU" dirty="0" smtClean="0"/>
              <a:t>Наличие ионизирующего излучения, способного оказать вредное воздействие на пациента.</a:t>
            </a:r>
          </a:p>
          <a:p>
            <a:r>
              <a:rPr lang="ru-RU" dirty="0" smtClean="0"/>
              <a:t>Информативность классической рентгенографии значительно ниже таких современных методов медицинской визуализации, как </a:t>
            </a:r>
            <a:r>
              <a:rPr lang="ru-RU" dirty="0" smtClean="0">
                <a:hlinkClick r:id="rId2" tooltip="Компьютерная томография"/>
              </a:rPr>
              <a:t>КТ</a:t>
            </a:r>
            <a:r>
              <a:rPr lang="ru-RU" dirty="0" smtClean="0"/>
              <a:t>, </a:t>
            </a:r>
            <a:r>
              <a:rPr lang="ru-RU" dirty="0" smtClean="0">
                <a:hlinkClick r:id="rId3" tooltip="Магнитно-резонансная томография"/>
              </a:rPr>
              <a:t>МРТ</a:t>
            </a:r>
            <a:r>
              <a:rPr lang="ru-RU" dirty="0" smtClean="0"/>
              <a:t> и др. Обычные рентгеновские изображения отражают проекционное наслоение сложных анатомических структур, то есть их </a:t>
            </a:r>
            <a:r>
              <a:rPr lang="ru-RU" dirty="0" err="1" smtClean="0"/>
              <a:t>суммационную</a:t>
            </a:r>
            <a:r>
              <a:rPr lang="ru-RU" dirty="0" smtClean="0"/>
              <a:t> рентгеновскую тень, в отличие от послойных серий изображений, получаемых современными </a:t>
            </a:r>
            <a:r>
              <a:rPr lang="ru-RU" dirty="0" err="1" smtClean="0"/>
              <a:t>томографическими</a:t>
            </a:r>
            <a:r>
              <a:rPr lang="ru-RU" dirty="0" smtClean="0"/>
              <a:t> методами.</a:t>
            </a:r>
          </a:p>
          <a:p>
            <a:r>
              <a:rPr lang="ru-RU" dirty="0" smtClean="0"/>
              <a:t>Без применения контрастирующих веществ рентгенография недостаточно информативна для анализа изменений в мягких тканях, мало отличающихся по плотности (например, при изучении органов брюшной полости).</a:t>
            </a:r>
          </a:p>
          <a:p>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Методика рентгеноскопии</a:t>
            </a:r>
            <a:endParaRPr lang="ru-RU" dirty="0"/>
          </a:p>
        </p:txBody>
      </p:sp>
      <p:sp>
        <p:nvSpPr>
          <p:cNvPr id="3" name="Текст 2"/>
          <p:cNvSpPr>
            <a:spLocks noGrp="1"/>
          </p:cNvSpPr>
          <p:nvPr>
            <p:ph type="body" idx="1"/>
          </p:nvPr>
        </p:nvSpPr>
        <p:spPr>
          <a:xfrm>
            <a:off x="142844" y="1500174"/>
            <a:ext cx="4614866" cy="639762"/>
          </a:xfrm>
        </p:spPr>
        <p:txBody>
          <a:bodyPr>
            <a:normAutofit/>
          </a:bodyPr>
          <a:lstStyle/>
          <a:p>
            <a:r>
              <a:rPr lang="ru-RU" dirty="0">
                <a:solidFill>
                  <a:schemeClr val="accent6">
                    <a:lumMod val="50000"/>
                  </a:schemeClr>
                </a:solidFill>
              </a:rPr>
              <a:t>Преимущества рентгеноскопии</a:t>
            </a:r>
          </a:p>
        </p:txBody>
      </p:sp>
      <p:sp>
        <p:nvSpPr>
          <p:cNvPr id="4" name="Содержимое 3"/>
          <p:cNvSpPr>
            <a:spLocks noGrp="1"/>
          </p:cNvSpPr>
          <p:nvPr>
            <p:ph sz="half" idx="2"/>
          </p:nvPr>
        </p:nvSpPr>
        <p:spPr/>
        <p:txBody>
          <a:bodyPr>
            <a:normAutofit fontScale="62500" lnSpcReduction="20000"/>
          </a:bodyPr>
          <a:lstStyle/>
          <a:p>
            <a:r>
              <a:rPr lang="ru-RU" dirty="0" smtClean="0"/>
              <a:t>Широкая доступность метода и лёгкость в проведении исследований.</a:t>
            </a:r>
          </a:p>
          <a:p>
            <a:r>
              <a:rPr lang="ru-RU" dirty="0" smtClean="0"/>
              <a:t>Для большинства исследований не требуется специальной подготовки пациента.</a:t>
            </a:r>
          </a:p>
          <a:p>
            <a:r>
              <a:rPr lang="ru-RU" dirty="0" smtClean="0"/>
              <a:t>Относительно низкая стоимость исследования.</a:t>
            </a:r>
          </a:p>
          <a:p>
            <a:r>
              <a:rPr lang="ru-RU" dirty="0" smtClean="0"/>
              <a:t>Акт исследования в реальном масштабе времени</a:t>
            </a:r>
          </a:p>
          <a:p>
            <a:r>
              <a:rPr lang="ru-RU" dirty="0" smtClean="0"/>
              <a:t>Позволяет достаточно быстро оценить локализацию некоторых изменений, за счет вращения объекта исследования во время просвечивания (</a:t>
            </a:r>
            <a:r>
              <a:rPr lang="ru-RU" dirty="0" err="1" smtClean="0"/>
              <a:t>многопроекционное</a:t>
            </a:r>
            <a:r>
              <a:rPr lang="ru-RU" dirty="0" smtClean="0"/>
              <a:t> исследование)</a:t>
            </a:r>
          </a:p>
          <a:p>
            <a:r>
              <a:rPr lang="ru-RU" dirty="0"/>
              <a:t>П</a:t>
            </a:r>
            <a:r>
              <a:rPr lang="ru-RU" dirty="0" smtClean="0"/>
              <a:t>озволяет контролировать проведение некоторых инструментальных процедур</a:t>
            </a:r>
            <a:endParaRPr lang="ru-RU" dirty="0"/>
          </a:p>
        </p:txBody>
      </p:sp>
      <p:sp>
        <p:nvSpPr>
          <p:cNvPr id="5" name="Текст 4"/>
          <p:cNvSpPr>
            <a:spLocks noGrp="1"/>
          </p:cNvSpPr>
          <p:nvPr>
            <p:ph type="body" sz="quarter" idx="3"/>
          </p:nvPr>
        </p:nvSpPr>
        <p:spPr>
          <a:xfrm>
            <a:off x="4645025" y="1535113"/>
            <a:ext cx="4041775" cy="608003"/>
          </a:xfrm>
        </p:spPr>
        <p:txBody>
          <a:bodyPr/>
          <a:lstStyle/>
          <a:p>
            <a:r>
              <a:rPr lang="ru-RU" dirty="0">
                <a:solidFill>
                  <a:schemeClr val="accent6">
                    <a:lumMod val="50000"/>
                  </a:schemeClr>
                </a:solidFill>
              </a:rPr>
              <a:t>Недостатки </a:t>
            </a:r>
            <a:r>
              <a:rPr lang="ru-RU" dirty="0" smtClean="0">
                <a:solidFill>
                  <a:schemeClr val="accent6">
                    <a:lumMod val="50000"/>
                  </a:schemeClr>
                </a:solidFill>
              </a:rPr>
              <a:t>рентгеноскопии</a:t>
            </a:r>
            <a:endParaRPr lang="ru-RU" dirty="0">
              <a:solidFill>
                <a:schemeClr val="accent6">
                  <a:lumMod val="50000"/>
                </a:schemeClr>
              </a:solidFill>
            </a:endParaRPr>
          </a:p>
        </p:txBody>
      </p:sp>
      <p:sp>
        <p:nvSpPr>
          <p:cNvPr id="6" name="Содержимое 5"/>
          <p:cNvSpPr>
            <a:spLocks noGrp="1"/>
          </p:cNvSpPr>
          <p:nvPr>
            <p:ph sz="quarter" idx="4"/>
          </p:nvPr>
        </p:nvSpPr>
        <p:spPr/>
        <p:txBody>
          <a:bodyPr>
            <a:normAutofit fontScale="92500" lnSpcReduction="20000"/>
          </a:bodyPr>
          <a:lstStyle/>
          <a:p>
            <a:r>
              <a:rPr lang="ru-RU" dirty="0" smtClean="0"/>
              <a:t>Относительно высокая доза облучения по сравнению с рентгенографией — практически нивелирован с появлением новых цифровых аппаратов, снижающих дозовую нагрузку в сотни раз.</a:t>
            </a:r>
          </a:p>
          <a:p>
            <a:r>
              <a:rPr lang="ru-RU" dirty="0" smtClean="0"/>
              <a:t>Низкое пространственное разрешение — также значительно улучшено с появлением цифровых аппаратов.</a:t>
            </a:r>
          </a:p>
          <a:p>
            <a:endParaRPr lang="ru-RU" dirty="0" smtClean="0"/>
          </a:p>
          <a:p>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Определение метода</a:t>
            </a:r>
            <a:endParaRPr lang="ru-RU" dirty="0"/>
          </a:p>
        </p:txBody>
      </p:sp>
      <p:sp>
        <p:nvSpPr>
          <p:cNvPr id="3" name="Содержимое 2"/>
          <p:cNvSpPr>
            <a:spLocks noGrp="1"/>
          </p:cNvSpPr>
          <p:nvPr>
            <p:ph idx="1"/>
          </p:nvPr>
        </p:nvSpPr>
        <p:spPr/>
        <p:txBody>
          <a:bodyPr/>
          <a:lstStyle/>
          <a:p>
            <a:r>
              <a:rPr lang="ru-RU" b="1" dirty="0" err="1" smtClean="0"/>
              <a:t>Ангиогра́фия</a:t>
            </a:r>
            <a:r>
              <a:rPr lang="ru-RU" dirty="0" smtClean="0"/>
              <a:t> — метод контрастного рентгенологического исследования кровеносных сосудов. Применяется в рентгенографии, рентгеноскопии, компьютерной томографии и в гибридной операционной. Ангиография изучает функциональное состояние сосудов, окольного кровотока и протяженность патологического процесса.</a:t>
            </a:r>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Показания и противопоказания к исследованию</a:t>
            </a:r>
            <a:endParaRPr lang="ru-RU" dirty="0"/>
          </a:p>
        </p:txBody>
      </p:sp>
      <p:sp>
        <p:nvSpPr>
          <p:cNvPr id="3" name="Содержимое 2"/>
          <p:cNvSpPr>
            <a:spLocks noGrp="1"/>
          </p:cNvSpPr>
          <p:nvPr>
            <p:ph idx="1"/>
          </p:nvPr>
        </p:nvSpPr>
        <p:spPr/>
        <p:txBody>
          <a:bodyPr>
            <a:normAutofit fontScale="62500" lnSpcReduction="20000"/>
          </a:bodyPr>
          <a:lstStyle/>
          <a:p>
            <a:r>
              <a:rPr lang="ru-RU" b="1" dirty="0" smtClean="0">
                <a:solidFill>
                  <a:schemeClr val="accent6">
                    <a:lumMod val="50000"/>
                  </a:schemeClr>
                </a:solidFill>
              </a:rPr>
              <a:t>Показание: </a:t>
            </a:r>
            <a:r>
              <a:rPr lang="ru-RU" dirty="0" smtClean="0"/>
              <a:t>выявить повреждения и пороки развития кровеносных сосудов:</a:t>
            </a:r>
          </a:p>
          <a:p>
            <a:pPr>
              <a:buFont typeface="Arial" pitchFamily="34" charset="0"/>
              <a:buChar char="•"/>
            </a:pPr>
            <a:r>
              <a:rPr lang="ru-RU" dirty="0" smtClean="0"/>
              <a:t>Аневризмы</a:t>
            </a:r>
          </a:p>
          <a:p>
            <a:pPr>
              <a:buFont typeface="Arial" pitchFamily="34" charset="0"/>
              <a:buChar char="•"/>
            </a:pPr>
            <a:r>
              <a:rPr lang="ru-RU" dirty="0" smtClean="0"/>
              <a:t>Сужения сосудов</a:t>
            </a:r>
          </a:p>
          <a:p>
            <a:pPr>
              <a:buFont typeface="Arial" pitchFamily="34" charset="0"/>
              <a:buChar char="•"/>
            </a:pPr>
            <a:r>
              <a:rPr lang="ru-RU" dirty="0" err="1" smtClean="0"/>
              <a:t>Мальформация</a:t>
            </a:r>
            <a:endParaRPr lang="ru-RU" dirty="0" smtClean="0"/>
          </a:p>
          <a:p>
            <a:pPr>
              <a:buFont typeface="Arial" pitchFamily="34" charset="0"/>
              <a:buChar char="•"/>
            </a:pPr>
            <a:r>
              <a:rPr lang="ru-RU" dirty="0" smtClean="0"/>
              <a:t>Нарушения проходимости сосудов (атеросклероз, тромбоз)</a:t>
            </a:r>
          </a:p>
          <a:p>
            <a:pPr>
              <a:buFont typeface="Arial" pitchFamily="34" charset="0"/>
              <a:buChar char="•"/>
            </a:pPr>
            <a:r>
              <a:rPr lang="ru-RU" dirty="0" smtClean="0"/>
              <a:t>Повреждения и пороки развития различных органов, опухоли и т. д.</a:t>
            </a:r>
          </a:p>
          <a:p>
            <a:r>
              <a:rPr lang="ru-RU" b="1" dirty="0" smtClean="0">
                <a:solidFill>
                  <a:schemeClr val="accent6">
                    <a:lumMod val="50000"/>
                  </a:schemeClr>
                </a:solidFill>
              </a:rPr>
              <a:t>Противопоказание при:</a:t>
            </a:r>
          </a:p>
          <a:p>
            <a:pPr>
              <a:buFont typeface="Arial" pitchFamily="34" charset="0"/>
              <a:buChar char="•"/>
            </a:pPr>
            <a:r>
              <a:rPr lang="ru-RU" dirty="0" smtClean="0"/>
              <a:t>Острых воспалительных и инфекционных заболеваниях</a:t>
            </a:r>
          </a:p>
          <a:p>
            <a:pPr>
              <a:buFont typeface="Arial" pitchFamily="34" charset="0"/>
              <a:buChar char="•"/>
            </a:pPr>
            <a:r>
              <a:rPr lang="ru-RU" dirty="0" smtClean="0"/>
              <a:t>При </a:t>
            </a:r>
            <a:r>
              <a:rPr lang="ru-RU" dirty="0" err="1" smtClean="0"/>
              <a:t>венографии</a:t>
            </a:r>
            <a:r>
              <a:rPr lang="ru-RU" dirty="0" smtClean="0"/>
              <a:t> тромбофлебита</a:t>
            </a:r>
          </a:p>
          <a:p>
            <a:pPr>
              <a:buFont typeface="Arial" pitchFamily="34" charset="0"/>
              <a:buChar char="•"/>
            </a:pPr>
            <a:r>
              <a:rPr lang="ru-RU" dirty="0" smtClean="0"/>
              <a:t>Психических заболеваниях</a:t>
            </a:r>
          </a:p>
          <a:p>
            <a:pPr>
              <a:buFont typeface="Arial" pitchFamily="34" charset="0"/>
              <a:buChar char="•"/>
            </a:pPr>
            <a:r>
              <a:rPr lang="ru-RU" dirty="0" smtClean="0"/>
              <a:t>Выраженной сердечной, печёночной и почечной недостаточности</a:t>
            </a:r>
          </a:p>
          <a:p>
            <a:pPr>
              <a:buFont typeface="Arial" pitchFamily="34" charset="0"/>
              <a:buChar char="•"/>
            </a:pPr>
            <a:r>
              <a:rPr lang="ru-RU" dirty="0" smtClean="0"/>
              <a:t>Аллергических реакциях на препараты йода</a:t>
            </a:r>
          </a:p>
          <a:p>
            <a:pPr>
              <a:buFont typeface="Arial" pitchFamily="34" charset="0"/>
              <a:buChar char="•"/>
            </a:pPr>
            <a:r>
              <a:rPr lang="ru-RU" dirty="0" smtClean="0"/>
              <a:t>Тяжёлом состоянии больного</a:t>
            </a:r>
          </a:p>
          <a:p>
            <a:endParaRPr lang="ru-RU" b="1" dirty="0" smtClean="0">
              <a:solidFill>
                <a:schemeClr val="accent6">
                  <a:lumMod val="50000"/>
                </a:schemeClr>
              </a:solidFill>
            </a:endParaRPr>
          </a:p>
          <a:p>
            <a:pPr>
              <a:buFont typeface="Arial" pitchFamily="34" charset="0"/>
              <a:buChar char="•"/>
            </a:pPr>
            <a:endParaRPr lang="ru-RU" dirty="0" smtClean="0"/>
          </a:p>
          <a:p>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Подготовка к исследованию</a:t>
            </a:r>
            <a:endParaRPr lang="ru-RU" dirty="0"/>
          </a:p>
        </p:txBody>
      </p:sp>
      <p:sp>
        <p:nvSpPr>
          <p:cNvPr id="3" name="Содержимое 2"/>
          <p:cNvSpPr>
            <a:spLocks noGrp="1"/>
          </p:cNvSpPr>
          <p:nvPr>
            <p:ph idx="1"/>
          </p:nvPr>
        </p:nvSpPr>
        <p:spPr/>
        <p:txBody>
          <a:bodyPr>
            <a:normAutofit fontScale="55000" lnSpcReduction="20000"/>
          </a:bodyPr>
          <a:lstStyle/>
          <a:p>
            <a:r>
              <a:rPr lang="ru-RU" dirty="0" smtClean="0"/>
              <a:t>Перед ангиографией необходимо исключить наличие противопоказаний: (аллергия на йод и анестезию, почечная недостаточность, нарушения системы гемостаза, дисфункция щитовидной железы, венерические заболевания). Также необходимы флюорография, электрокардиограмма.</a:t>
            </a:r>
          </a:p>
          <a:p>
            <a:endParaRPr lang="ru-RU" dirty="0"/>
          </a:p>
          <a:p>
            <a:r>
              <a:rPr lang="ru-RU" dirty="0" smtClean="0"/>
              <a:t>За две недели до исследования желательно исключить спиртное. Для защиты почек от большого количества йода иногда перед исследованием проводится гидратация (насыщение организма жидкостью), что позволяет разбавить </a:t>
            </a:r>
            <a:r>
              <a:rPr lang="ru-RU" dirty="0" err="1" smtClean="0"/>
              <a:t>рентгеноконтрастное</a:t>
            </a:r>
            <a:r>
              <a:rPr lang="ru-RU" dirty="0" smtClean="0"/>
              <a:t> вещество и облегчить его выведение из организма. Для снижения риска развития аллергической реакции перед процедурой ангиографии назначаются противоаллергические препараты. За четыре часа до ангиографии нельзя принимать пищу и воду. Перед исследованием необходимо снять все украшения и металлические предметы, так как они могут мешать прохождению рентгеновских лучей. В области прокола бреют волосы и моются.</a:t>
            </a:r>
          </a:p>
          <a:p>
            <a:endParaRPr lang="ru-RU" dirty="0" smtClean="0"/>
          </a:p>
          <a:p>
            <a:r>
              <a:rPr lang="ru-RU" b="1" dirty="0" smtClean="0"/>
              <a:t>Перед исследованием врач должен получить письменное согласие больного на процедур</a:t>
            </a:r>
          </a:p>
          <a:p>
            <a:endParaRPr lang="ru-RU" dirty="0"/>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129</TotalTime>
  <Words>766</Words>
  <Application>Microsoft Office PowerPoint</Application>
  <PresentationFormat>Экран (4:3)</PresentationFormat>
  <Paragraphs>157</Paragraphs>
  <Slides>30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30</vt:i4>
      </vt:variant>
    </vt:vector>
  </HeadingPairs>
  <TitlesOfParts>
    <vt:vector size="31" baseType="lpstr">
      <vt:lpstr>Тема Office</vt:lpstr>
      <vt:lpstr>Современные технологии лучевой диагностики </vt:lpstr>
      <vt:lpstr>Радиология</vt:lpstr>
      <vt:lpstr>Классификация радиологических методов</vt:lpstr>
      <vt:lpstr>Слайд 4</vt:lpstr>
      <vt:lpstr>Методика рентгенографии</vt:lpstr>
      <vt:lpstr>Методика рентгеноскопии</vt:lpstr>
      <vt:lpstr>Определение метода</vt:lpstr>
      <vt:lpstr>Показания и противопоказания к исследованию</vt:lpstr>
      <vt:lpstr>Подготовка к исследованию</vt:lpstr>
      <vt:lpstr>Отдельные виды ангиографии</vt:lpstr>
      <vt:lpstr>Флюорография</vt:lpstr>
      <vt:lpstr>Компьютерная томография</vt:lpstr>
      <vt:lpstr>Авторы методики</vt:lpstr>
      <vt:lpstr>Предпосылки метода в истории медицины</vt:lpstr>
      <vt:lpstr>Шкала Хаунсфилда</vt:lpstr>
      <vt:lpstr>Изменение окна изображения</vt:lpstr>
      <vt:lpstr>Слайд 17</vt:lpstr>
      <vt:lpstr>Поколения компьютерных томографов</vt:lpstr>
      <vt:lpstr>Спиральная компьютерная томография</vt:lpstr>
      <vt:lpstr>Спиральная компьютерная томография</vt:lpstr>
      <vt:lpstr>Многослойная компьютерная томография (МСКТ)</vt:lpstr>
      <vt:lpstr>Преимущества МСКТ перед СКТ</vt:lpstr>
      <vt:lpstr>Показания к компьютерной томографии</vt:lpstr>
      <vt:lpstr>Некоторые абсолютные и относительные противопоказания</vt:lpstr>
      <vt:lpstr>КТ-ангиография</vt:lpstr>
      <vt:lpstr>Слайд 26</vt:lpstr>
      <vt:lpstr>Противопоказания при КТ-ангиографии</vt:lpstr>
      <vt:lpstr>И о главном…</vt:lpstr>
      <vt:lpstr>Библиотечный день в среду</vt:lpstr>
      <vt:lpstr>Пора домой!!!</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Alex</dc:creator>
  <cp:lastModifiedBy>Alex</cp:lastModifiedBy>
  <cp:revision>16</cp:revision>
  <dcterms:created xsi:type="dcterms:W3CDTF">2015-09-21T09:23:51Z</dcterms:created>
  <dcterms:modified xsi:type="dcterms:W3CDTF">2015-09-21T11:33:10Z</dcterms:modified>
</cp:coreProperties>
</file>