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71" r:id="rId9"/>
    <p:sldId id="270" r:id="rId10"/>
    <p:sldId id="264" r:id="rId11"/>
    <p:sldId id="261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88692-B983-4821-9E3F-2B06433D7541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7E0CC-8591-42BE-8479-D1AB0B973F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7E0CC-8591-42BE-8479-D1AB0B973F07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BDE2F-E6B8-4392-BB73-EE7E9CEED5E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F5EF6-7CF3-4BFF-9E5A-F2534F8205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Магнитно-резонансная томография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Повышение квалификации </a:t>
            </a:r>
            <a:r>
              <a:rPr lang="ru-RU" dirty="0" err="1" smtClean="0"/>
              <a:t>рентгенлаборантов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релаксации Т1 и Т2.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Время релаксации - это время, за которое протоны возвращаются к равновесному состоянию. Оно различно у здоровых и больных тканей. Время релаксации протона зависит от окружающих его молекул и атомов. При МРТ определяется время релаксации Т1 и Т2. </a:t>
            </a:r>
          </a:p>
          <a:p>
            <a:r>
              <a:rPr lang="ru-RU" dirty="0" smtClean="0"/>
              <a:t>Т1 - это время, за которое спины 63% протонов возвращаются к равновесному состоянию. </a:t>
            </a:r>
          </a:p>
          <a:p>
            <a:r>
              <a:rPr lang="ru-RU" dirty="0" smtClean="0"/>
              <a:t>Т2 - это время, за которое спины 63% протонов сдвигаются по фазе (</a:t>
            </a:r>
            <a:r>
              <a:rPr lang="ru-RU" dirty="0" err="1" smtClean="0"/>
              <a:t>расфазируются</a:t>
            </a:r>
            <a:r>
              <a:rPr lang="ru-RU" dirty="0" smtClean="0"/>
              <a:t>) под действием соседних протонов. Интенсивность сигнала и контрастность изображения зависят от таких параметров, как, например, интервал между подаваемыми импульсами (время повторения, TR) и время между подаваемым импульсом и испускаемым сигналом (эхо-задержка, ТЕ).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Противопоказания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/>
              <a:t>Абсолютные противопоказания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установленный кардиостимулятор (изменения магнитного поля могут имитировать сердечный ритм).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ферромагнитные</a:t>
            </a:r>
            <a:r>
              <a:rPr lang="ru-RU" dirty="0" smtClean="0"/>
              <a:t> или электронные имплантаты среднего уха.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большие металлические имплантаты, </a:t>
            </a:r>
            <a:r>
              <a:rPr lang="ru-RU" dirty="0" err="1" smtClean="0"/>
              <a:t>ферромагнитные</a:t>
            </a:r>
            <a:r>
              <a:rPr lang="ru-RU" dirty="0" smtClean="0"/>
              <a:t> осколки.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ферромагнитные</a:t>
            </a:r>
            <a:r>
              <a:rPr lang="ru-RU" dirty="0" smtClean="0"/>
              <a:t> аппараты </a:t>
            </a:r>
            <a:r>
              <a:rPr lang="ru-RU" dirty="0" err="1" smtClean="0"/>
              <a:t>Илизарова</a:t>
            </a:r>
            <a:endParaRPr lang="ru-RU" dirty="0" smtClean="0"/>
          </a:p>
          <a:p>
            <a:r>
              <a:rPr lang="ru-RU" b="1" dirty="0" smtClean="0"/>
              <a:t>Относительные противопоказания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инсулиновые </a:t>
            </a:r>
            <a:r>
              <a:rPr lang="ru-RU" dirty="0" smtClean="0"/>
              <a:t>насосы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нервные стимуляторы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неферромагнитные имплантаты внутреннего уха,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протезы клапанов сердца (в высоких полях, при подозрении на дисфункцию)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кровоостанавливающие клипсы (кроме сосудов мозга),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декомпенсированная</a:t>
            </a:r>
            <a:r>
              <a:rPr lang="ru-RU" dirty="0" smtClean="0"/>
              <a:t> сердечная недостаточность,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первый триместр беременности (на данный момент собрано недостаточное количество доказательств отсутствия </a:t>
            </a:r>
            <a:r>
              <a:rPr lang="ru-RU" dirty="0" err="1" smtClean="0"/>
              <a:t>тератогенного</a:t>
            </a:r>
            <a:r>
              <a:rPr lang="ru-RU" dirty="0" smtClean="0"/>
              <a:t> эффекта магнитного поля, однако метод предпочтительнее рентгенографии и компьютерной томографии)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клаустрофобия (панические приступы во время нахождения в тоннеле аппарата могут не позволить провести исследование)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необходимость в физиологическом мониторинге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неадекватность пациента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тяжёлое/крайне тяжелое состояние пациента по основному/сопутствующему заболеванию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наличие татуировок, выполненных с помощью красителей с содержанием металлических соединений (могут возникать </a:t>
            </a:r>
            <a:r>
              <a:rPr lang="ru-RU" dirty="0" smtClean="0"/>
              <a:t>ожоги).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Контрастные вещества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err="1" smtClean="0"/>
              <a:t>Рентгѐноконтра́стные препара́ты</a:t>
            </a:r>
            <a:r>
              <a:rPr lang="ru-RU" dirty="0" smtClean="0"/>
              <a:t> — используемые в рентгенодиагностике контрастные вещества.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Применяются </a:t>
            </a:r>
            <a:r>
              <a:rPr lang="ru-RU" dirty="0" smtClean="0"/>
              <a:t>для улучшения визуализации внутренних органов и анатомических структур при лучевых методах исследования (рентгеновской компьютерной томографии и рентгенографии).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Рентгенопозитивные</a:t>
            </a:r>
            <a:r>
              <a:rPr lang="ru-RU" dirty="0" smtClean="0"/>
              <a:t> </a:t>
            </a:r>
            <a:r>
              <a:rPr lang="ru-RU" dirty="0" smtClean="0"/>
              <a:t>препараты, используемые в большинстве случаев, как правило, содержат </a:t>
            </a:r>
            <a:r>
              <a:rPr lang="ru-RU" dirty="0" err="1" smtClean="0"/>
              <a:t>иод</a:t>
            </a:r>
            <a:r>
              <a:rPr lang="ru-RU" dirty="0" smtClean="0"/>
              <a:t> или барий.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Рентгенонегативные</a:t>
            </a:r>
            <a:r>
              <a:rPr lang="ru-RU" dirty="0" smtClean="0"/>
              <a:t> контрастные вещества </a:t>
            </a:r>
            <a:r>
              <a:rPr lang="ru-RU" dirty="0" smtClean="0"/>
              <a:t>применяются воздух, закись азота, углекислый газ. </a:t>
            </a: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Виды препаратов и их </a:t>
            </a:r>
            <a:r>
              <a:rPr lang="ru-RU" b="1" dirty="0" smtClean="0"/>
              <a:t>применение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ru-RU" dirty="0" err="1" smtClean="0"/>
              <a:t>Р</a:t>
            </a:r>
            <a:r>
              <a:rPr lang="ru-RU" dirty="0" err="1" smtClean="0"/>
              <a:t>ентгеноконтрастные</a:t>
            </a:r>
            <a:r>
              <a:rPr lang="ru-RU" dirty="0" smtClean="0"/>
              <a:t> </a:t>
            </a:r>
            <a:r>
              <a:rPr lang="ru-RU" dirty="0" smtClean="0"/>
              <a:t>средства (РКС</a:t>
            </a:r>
            <a:r>
              <a:rPr lang="ru-RU" dirty="0" smtClean="0"/>
              <a:t>);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dirty="0" smtClean="0"/>
              <a:t>Препараты </a:t>
            </a:r>
            <a:r>
              <a:rPr lang="ru-RU" dirty="0" smtClean="0"/>
              <a:t>для </a:t>
            </a:r>
            <a:r>
              <a:rPr lang="ru-RU" dirty="0" err="1" smtClean="0"/>
              <a:t>контрастирования</a:t>
            </a:r>
            <a:r>
              <a:rPr lang="ru-RU" dirty="0" smtClean="0"/>
              <a:t> желудочно-кишечного тракта </a:t>
            </a:r>
            <a:r>
              <a:rPr lang="ru-RU" b="1" dirty="0" smtClean="0"/>
              <a:t>Сульфат </a:t>
            </a:r>
            <a:r>
              <a:rPr lang="ru-RU" b="1" dirty="0" smtClean="0"/>
              <a:t>бария.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dirty="0" smtClean="0"/>
              <a:t>Препараты </a:t>
            </a:r>
            <a:r>
              <a:rPr lang="ru-RU" dirty="0" smtClean="0"/>
              <a:t>для парентерального применения </a:t>
            </a:r>
            <a:r>
              <a:rPr lang="ru-RU" b="1" dirty="0" smtClean="0"/>
              <a:t>Йодсодержащие контрастные препараты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/>
              <a:t>) </a:t>
            </a:r>
            <a:r>
              <a:rPr lang="ru-RU" dirty="0" smtClean="0"/>
              <a:t>Магнитно-резонансные </a:t>
            </a:r>
            <a:r>
              <a:rPr lang="ru-RU" dirty="0" smtClean="0"/>
              <a:t>контрастные средства (МРКС);</a:t>
            </a:r>
          </a:p>
          <a:p>
            <a:r>
              <a:rPr lang="ru-RU" dirty="0" smtClean="0"/>
              <a:t>3) </a:t>
            </a:r>
            <a:r>
              <a:rPr lang="ru-RU" dirty="0" smtClean="0"/>
              <a:t>Ультразвуковые </a:t>
            </a:r>
            <a:r>
              <a:rPr lang="ru-RU" dirty="0" smtClean="0"/>
              <a:t>контрастные средства (УЗКС).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Трийодзамещенные</a:t>
            </a:r>
            <a:r>
              <a:rPr lang="ru-RU" sz="3600" dirty="0" smtClean="0"/>
              <a:t> органические </a:t>
            </a:r>
            <a:r>
              <a:rPr lang="ru-RU" sz="3600" dirty="0" smtClean="0"/>
              <a:t>РКС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I</a:t>
            </a:r>
            <a:r>
              <a:rPr lang="ru-RU" dirty="0" smtClean="0"/>
              <a:t>. Ионные.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Мономерные</a:t>
            </a:r>
            <a:endParaRPr lang="ru-RU" dirty="0" smtClean="0"/>
          </a:p>
          <a:p>
            <a:r>
              <a:rPr lang="ru-RU" dirty="0" smtClean="0"/>
              <a:t>- производные бензойной кислоты (</a:t>
            </a:r>
            <a:r>
              <a:rPr lang="ru-RU" dirty="0" err="1" smtClean="0"/>
              <a:t>диатризоат</a:t>
            </a:r>
            <a:r>
              <a:rPr lang="ru-RU" dirty="0" smtClean="0"/>
              <a:t>, </a:t>
            </a:r>
            <a:r>
              <a:rPr lang="ru-RU" dirty="0" err="1" smtClean="0"/>
              <a:t>иокситаламат</a:t>
            </a:r>
            <a:r>
              <a:rPr lang="ru-RU" dirty="0" smtClean="0"/>
              <a:t>, </a:t>
            </a:r>
            <a:r>
              <a:rPr lang="ru-RU" dirty="0" err="1" smtClean="0"/>
              <a:t>йоталамат</a:t>
            </a:r>
            <a:r>
              <a:rPr lang="ru-RU" dirty="0" smtClean="0"/>
              <a:t>, </a:t>
            </a:r>
            <a:r>
              <a:rPr lang="ru-RU" dirty="0" err="1" smtClean="0"/>
              <a:t>метризоат</a:t>
            </a:r>
            <a:r>
              <a:rPr lang="ru-RU" dirty="0" smtClean="0"/>
              <a:t>, </a:t>
            </a:r>
            <a:r>
              <a:rPr lang="ru-RU" dirty="0" err="1" smtClean="0"/>
              <a:t>йодамид</a:t>
            </a:r>
            <a:r>
              <a:rPr lang="ru-RU" dirty="0" smtClean="0"/>
              <a:t>),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Димерные</a:t>
            </a:r>
            <a:endParaRPr lang="ru-RU" dirty="0" smtClean="0"/>
          </a:p>
          <a:p>
            <a:r>
              <a:rPr lang="ru-RU" dirty="0" smtClean="0"/>
              <a:t>- производные </a:t>
            </a:r>
            <a:r>
              <a:rPr lang="ru-RU" dirty="0" err="1" smtClean="0"/>
              <a:t>арил</a:t>
            </a:r>
            <a:r>
              <a:rPr lang="en-US" dirty="0" smtClean="0"/>
              <a:t>’</a:t>
            </a:r>
            <a:r>
              <a:rPr lang="ru-RU" dirty="0" err="1" smtClean="0"/>
              <a:t>амино</a:t>
            </a:r>
            <a:r>
              <a:rPr lang="en-US" dirty="0" smtClean="0"/>
              <a:t>’</a:t>
            </a:r>
            <a:r>
              <a:rPr lang="ru-RU" dirty="0" smtClean="0"/>
              <a:t>ацетил</a:t>
            </a:r>
            <a:r>
              <a:rPr lang="en-US" dirty="0" smtClean="0"/>
              <a:t>’</a:t>
            </a:r>
            <a:r>
              <a:rPr lang="ru-RU" dirty="0" smtClean="0"/>
              <a:t>амин</a:t>
            </a:r>
            <a:r>
              <a:rPr lang="en-US" dirty="0" smtClean="0"/>
              <a:t>’</a:t>
            </a:r>
            <a:r>
              <a:rPr lang="ru-RU" dirty="0" smtClean="0"/>
              <a:t>йод</a:t>
            </a:r>
            <a:r>
              <a:rPr lang="en-US" dirty="0" smtClean="0"/>
              <a:t>’</a:t>
            </a:r>
            <a:r>
              <a:rPr lang="ru-RU" dirty="0" smtClean="0"/>
              <a:t>бензойной </a:t>
            </a:r>
            <a:r>
              <a:rPr lang="ru-RU" dirty="0" smtClean="0"/>
              <a:t>кислоты (</a:t>
            </a:r>
            <a:r>
              <a:rPr lang="ru-RU" dirty="0" err="1" smtClean="0"/>
              <a:t>йоксаглат</a:t>
            </a:r>
            <a:r>
              <a:rPr lang="ru-RU" dirty="0" smtClean="0"/>
              <a:t>),</a:t>
            </a:r>
          </a:p>
          <a:p>
            <a:r>
              <a:rPr lang="ru-RU" dirty="0" smtClean="0"/>
              <a:t>- полиметиленовые </a:t>
            </a:r>
            <a:r>
              <a:rPr lang="ru-RU" dirty="0" err="1" smtClean="0"/>
              <a:t>димеры</a:t>
            </a:r>
            <a:r>
              <a:rPr lang="ru-RU" dirty="0" smtClean="0"/>
              <a:t> </a:t>
            </a:r>
            <a:r>
              <a:rPr lang="ru-RU" dirty="0" err="1" smtClean="0"/>
              <a:t>трийодбензойной</a:t>
            </a:r>
            <a:r>
              <a:rPr lang="ru-RU" dirty="0" smtClean="0"/>
              <a:t> кислоты (</a:t>
            </a:r>
            <a:r>
              <a:rPr lang="ru-RU" dirty="0" err="1" smtClean="0"/>
              <a:t>йодипамид</a:t>
            </a:r>
            <a:r>
              <a:rPr lang="ru-RU" dirty="0" smtClean="0"/>
              <a:t>, </a:t>
            </a:r>
            <a:r>
              <a:rPr lang="ru-RU" dirty="0" err="1" smtClean="0"/>
              <a:t>йодоксамат</a:t>
            </a:r>
            <a:r>
              <a:rPr lang="ru-RU" dirty="0" smtClean="0"/>
              <a:t>, </a:t>
            </a:r>
            <a:r>
              <a:rPr lang="ru-RU" dirty="0" err="1" smtClean="0"/>
              <a:t>йотроксат</a:t>
            </a:r>
            <a:r>
              <a:rPr lang="ru-RU" dirty="0" smtClean="0"/>
              <a:t>).</a:t>
            </a:r>
          </a:p>
          <a:p>
            <a:r>
              <a:rPr lang="ru-RU" dirty="0" smtClean="0"/>
              <a:t>II. </a:t>
            </a:r>
            <a:r>
              <a:rPr lang="ru-RU" dirty="0" err="1" smtClean="0"/>
              <a:t>Неионные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Мономерные</a:t>
            </a:r>
            <a:r>
              <a:rPr lang="ru-RU" dirty="0" smtClean="0"/>
              <a:t> (</a:t>
            </a:r>
            <a:r>
              <a:rPr lang="ru-RU" dirty="0" err="1" smtClean="0"/>
              <a:t>йопамидол</a:t>
            </a:r>
            <a:r>
              <a:rPr lang="ru-RU" dirty="0" smtClean="0"/>
              <a:t>, </a:t>
            </a:r>
            <a:r>
              <a:rPr lang="ru-RU" dirty="0" err="1" smtClean="0"/>
              <a:t>йопромид</a:t>
            </a:r>
            <a:r>
              <a:rPr lang="ru-RU" dirty="0" smtClean="0"/>
              <a:t>, </a:t>
            </a:r>
            <a:r>
              <a:rPr lang="ru-RU" dirty="0" err="1" smtClean="0"/>
              <a:t>йогексол</a:t>
            </a:r>
            <a:r>
              <a:rPr lang="ru-RU" dirty="0" smtClean="0"/>
              <a:t>).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Димерные</a:t>
            </a:r>
            <a:r>
              <a:rPr lang="ru-RU" dirty="0" smtClean="0"/>
              <a:t> (</a:t>
            </a:r>
            <a:r>
              <a:rPr lang="ru-RU" dirty="0" err="1" smtClean="0"/>
              <a:t>йотролан</a:t>
            </a:r>
            <a:r>
              <a:rPr lang="ru-RU" dirty="0" smtClean="0"/>
              <a:t>, </a:t>
            </a:r>
            <a:r>
              <a:rPr lang="ru-RU" dirty="0" err="1" smtClean="0"/>
              <a:t>йодиксанол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Побочные </a:t>
            </a:r>
            <a:r>
              <a:rPr lang="ru-RU" dirty="0" smtClean="0"/>
              <a:t>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Хемотоксические</a:t>
            </a:r>
            <a:r>
              <a:rPr lang="ru-RU" dirty="0" smtClean="0"/>
              <a:t> </a:t>
            </a:r>
            <a:r>
              <a:rPr lang="ru-RU" dirty="0" smtClean="0"/>
              <a:t>объясняются </a:t>
            </a:r>
            <a:r>
              <a:rPr lang="ru-RU" dirty="0" smtClean="0"/>
              <a:t>осмотической активностью РКС, их </a:t>
            </a:r>
            <a:r>
              <a:rPr lang="ru-RU" dirty="0" err="1" smtClean="0"/>
              <a:t>липофильностью</a:t>
            </a:r>
            <a:r>
              <a:rPr lang="ru-RU" dirty="0" smtClean="0"/>
              <a:t>, электрическим зарядом, способностью взаимодействовать с </a:t>
            </a:r>
            <a:r>
              <a:rPr lang="ru-RU" dirty="0" err="1" smtClean="0"/>
              <a:t>биомакромолекулами</a:t>
            </a:r>
            <a:r>
              <a:rPr lang="ru-RU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Атопические</a:t>
            </a:r>
            <a:r>
              <a:rPr lang="ru-RU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ru-RU" dirty="0" err="1" smtClean="0"/>
              <a:t>Анафилактоидные</a:t>
            </a:r>
            <a:r>
              <a:rPr lang="ru-RU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Аллергические</a:t>
            </a:r>
          </a:p>
          <a:p>
            <a:pPr lvl="1"/>
            <a:r>
              <a:rPr lang="ru-RU" dirty="0" err="1" smtClean="0"/>
              <a:t>Атопические</a:t>
            </a:r>
            <a:r>
              <a:rPr lang="ru-RU" dirty="0" smtClean="0"/>
              <a:t> реакции, индуцируемые РКС, обусловлены высвобождением гистамина и других медиаторов.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Контрастное средство для магнитно-резонансной томографии (МРТ)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Гадовист</a:t>
            </a:r>
            <a:r>
              <a:rPr lang="ru-RU" baseline="30000" dirty="0" smtClean="0"/>
              <a:t>®</a:t>
            </a:r>
            <a:r>
              <a:rPr lang="ru-RU" dirty="0" smtClean="0"/>
              <a:t> — это парамагнитное контрастное средство для магнитно-резонансной визуализации (МРВ). Повышение контрастности обусловлено его активным компонентом </a:t>
            </a:r>
            <a:r>
              <a:rPr lang="ru-RU" dirty="0" err="1" smtClean="0"/>
              <a:t>гадобутролом</a:t>
            </a:r>
            <a:r>
              <a:rPr lang="ru-RU" dirty="0" smtClean="0"/>
              <a:t>, который представляет собой нейтральный (</a:t>
            </a:r>
            <a:r>
              <a:rPr lang="ru-RU" dirty="0" err="1" smtClean="0"/>
              <a:t>неионный</a:t>
            </a:r>
            <a:r>
              <a:rPr lang="ru-RU" dirty="0" smtClean="0"/>
              <a:t>) комплекс гадолиния (III) с макроциклическим </a:t>
            </a:r>
            <a:r>
              <a:rPr lang="ru-RU" dirty="0" err="1" smtClean="0"/>
              <a:t>лигандом</a:t>
            </a:r>
            <a:r>
              <a:rPr lang="ru-RU" dirty="0" smtClean="0"/>
              <a:t> — </a:t>
            </a:r>
            <a:r>
              <a:rPr lang="ru-RU" dirty="0" err="1" smtClean="0"/>
              <a:t>дигидрокси-гидрокси-метил-пропил</a:t>
            </a:r>
            <a:r>
              <a:rPr lang="ru-RU" dirty="0" smtClean="0"/>
              <a:t>- </a:t>
            </a:r>
            <a:r>
              <a:rPr lang="ru-RU" dirty="0" err="1" smtClean="0"/>
              <a:t>тетраазациклододекан-триуксусной</a:t>
            </a:r>
            <a:r>
              <a:rPr lang="ru-RU" dirty="0" smtClean="0"/>
              <a:t> кислотой (</a:t>
            </a:r>
            <a:r>
              <a:rPr lang="ru-RU" dirty="0" err="1" smtClean="0"/>
              <a:t>бутролом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При Т1-взвешенном сканировании при проведении МРТ ион гадолиния укорачивает время спин-решеточной релаксации, приводя к увеличению интенсивности сигнала и, тем самым, к контрастному усилению изображения зоны интереса.</a:t>
            </a:r>
          </a:p>
          <a:p>
            <a:r>
              <a:rPr lang="ru-RU" dirty="0" smtClean="0"/>
              <a:t>При использовании Т</a:t>
            </a:r>
            <a:r>
              <a:rPr lang="ru-RU" baseline="-25000" dirty="0" smtClean="0"/>
              <a:t>2</a:t>
            </a:r>
            <a:r>
              <a:rPr lang="ru-RU" dirty="0" smtClean="0"/>
              <a:t>*-взвешенных импульсных последовательностей индукция локальной </a:t>
            </a:r>
            <a:r>
              <a:rPr lang="ru-RU" dirty="0" err="1" smtClean="0"/>
              <a:t>негомогенности</a:t>
            </a:r>
            <a:r>
              <a:rPr lang="ru-RU" dirty="0" smtClean="0"/>
              <a:t> магнитного поля под влиянием сильного магнитного момента гадолиния при его высокой концентрации (</a:t>
            </a:r>
            <a:r>
              <a:rPr lang="ru-RU" dirty="0" err="1" smtClean="0"/>
              <a:t>болюсном</a:t>
            </a:r>
            <a:r>
              <a:rPr lang="ru-RU" dirty="0" smtClean="0"/>
              <a:t> введении) приводит к изменению сигнала от тканей (контрастирующему эффекту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Введение </a:t>
            </a:r>
            <a:r>
              <a:rPr lang="ru-RU" dirty="0" err="1" smtClean="0"/>
              <a:t>Гадовиста</a:t>
            </a:r>
            <a:r>
              <a:rPr lang="ru-RU" baseline="30000" dirty="0" smtClean="0"/>
              <a:t>®</a:t>
            </a:r>
            <a:r>
              <a:rPr lang="ru-RU" dirty="0" smtClean="0"/>
              <a:t> позволяет получить более точную диагностическую информацию по сравнению с данными обычной МРВ в областях с нарушенной проницаемостью ГЭБ, например в случаях первичных или вторичных опухолей, воспалительных и </a:t>
            </a:r>
            <a:r>
              <a:rPr lang="ru-RU" dirty="0" err="1" smtClean="0"/>
              <a:t>демиелинизирующих</a:t>
            </a:r>
            <a:r>
              <a:rPr lang="ru-RU" dirty="0" smtClean="0"/>
              <a:t> заболеваний.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Магнитно-резонансная томография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Магнитно-резонансная томография (МРТ, MRT, </a:t>
            </a:r>
            <a:r>
              <a:rPr lang="ru-RU" dirty="0" smtClean="0"/>
              <a:t>MRI)</a:t>
            </a:r>
            <a:r>
              <a:rPr lang="ru-RU" dirty="0" smtClean="0"/>
              <a:t> — </a:t>
            </a:r>
            <a:r>
              <a:rPr lang="ru-RU" dirty="0" err="1" smtClean="0"/>
              <a:t>томографический</a:t>
            </a:r>
            <a:r>
              <a:rPr lang="ru-RU" dirty="0" smtClean="0"/>
              <a:t> метод исследования внутренних органов и тканей с использованием физического явления ядерного магнитного резонанса. 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 smtClean="0"/>
              <a:t>основан на измерении электромагнитного отклика атомных ядер, чаще всего ядер атомов </a:t>
            </a:r>
            <a:r>
              <a:rPr lang="ru-RU" dirty="0" smtClean="0"/>
              <a:t>водорода, </a:t>
            </a:r>
            <a:r>
              <a:rPr lang="ru-RU" dirty="0" smtClean="0"/>
              <a:t>а именно на возбуждении их определённой комбинацией электромагнитных волн в постоянном магнитном поле высокой напряжённости.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МРТ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dirty="0" smtClean="0"/>
              <a:t>1973 год. Пол </a:t>
            </a:r>
            <a:r>
              <a:rPr lang="ru-RU" dirty="0" err="1" smtClean="0"/>
              <a:t>Лотербур</a:t>
            </a:r>
            <a:r>
              <a:rPr lang="ru-RU" dirty="0" smtClean="0"/>
              <a:t> опубликовал в журнале </a:t>
            </a:r>
            <a:r>
              <a:rPr lang="ru-RU" dirty="0" err="1" smtClean="0"/>
              <a:t>Nature</a:t>
            </a:r>
            <a:r>
              <a:rPr lang="ru-RU" dirty="0" smtClean="0"/>
              <a:t> статью «Создание изображения с помощью индуцированного локального взаимодействия; примеры на основе магнитного резонанса</a:t>
            </a:r>
            <a:r>
              <a:rPr lang="ru-RU" dirty="0" smtClean="0"/>
              <a:t>».</a:t>
            </a:r>
          </a:p>
          <a:p>
            <a:pPr lvl="1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 </a:t>
            </a:r>
            <a:r>
              <a:rPr lang="ru-RU" dirty="0" err="1" smtClean="0"/>
              <a:t>Кристиан</a:t>
            </a:r>
            <a:r>
              <a:rPr lang="ru-RU" dirty="0" smtClean="0"/>
              <a:t> </a:t>
            </a:r>
            <a:r>
              <a:rPr lang="ru-RU" dirty="0" err="1" smtClean="0"/>
              <a:t>Лотербур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	</a:t>
            </a:r>
            <a:r>
              <a:rPr lang="ru-RU" dirty="0" err="1" smtClean="0"/>
              <a:t>Лотербур</a:t>
            </a:r>
            <a:r>
              <a:rPr lang="ru-RU" dirty="0" smtClean="0"/>
              <a:t> </a:t>
            </a:r>
            <a:r>
              <a:rPr lang="ru-RU" dirty="0" smtClean="0"/>
              <a:t>изобрёл как использовать градиент магнитного поля, который позволяет определять происхождение радиоволн, излучаемых ядрами объекта исследования. </a:t>
            </a:r>
            <a:endParaRPr lang="ru-RU" dirty="0" smtClean="0"/>
          </a:p>
          <a:p>
            <a:r>
              <a:rPr lang="ru-RU" dirty="0" smtClean="0"/>
              <a:t>	</a:t>
            </a:r>
            <a:r>
              <a:rPr lang="ru-RU" dirty="0" smtClean="0"/>
              <a:t>Эта </a:t>
            </a:r>
            <a:r>
              <a:rPr lang="ru-RU" dirty="0" smtClean="0"/>
              <a:t>информация позволяет воссоздать двумерную картину организма. </a:t>
            </a:r>
            <a:endParaRPr lang="ru-RU" dirty="0" smtClean="0"/>
          </a:p>
          <a:p>
            <a:r>
              <a:rPr lang="ru-RU" dirty="0" smtClean="0"/>
              <a:t>	</a:t>
            </a:r>
            <a:r>
              <a:rPr lang="ru-RU" dirty="0" smtClean="0"/>
              <a:t>Первый </a:t>
            </a:r>
            <a:r>
              <a:rPr lang="ru-RU" dirty="0" smtClean="0"/>
              <a:t>магнитно-резонансный томограф, созданный </a:t>
            </a:r>
            <a:r>
              <a:rPr lang="ru-RU" dirty="0" err="1" smtClean="0"/>
              <a:t>Лотербуром</a:t>
            </a:r>
            <a:r>
              <a:rPr lang="ru-RU" dirty="0" smtClean="0"/>
              <a:t>, до сих пор находится в Нью-Йоркском университете в </a:t>
            </a:r>
            <a:r>
              <a:rPr lang="ru-RU" dirty="0" err="1" smtClean="0"/>
              <a:t>Стоуни-Брук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Содержимое 6" descr="Paul Christian Lauterbur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2143116"/>
            <a:ext cx="4574362" cy="307183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Сэр Питер </a:t>
            </a:r>
            <a:r>
              <a:rPr lang="ru-RU" dirty="0" err="1" smtClean="0"/>
              <a:t>Мэнсфилд</a:t>
            </a:r>
            <a:endParaRPr lang="ru-RU" dirty="0"/>
          </a:p>
        </p:txBody>
      </p:sp>
      <p:pic>
        <p:nvPicPr>
          <p:cNvPr id="5" name="Содержимое 4" descr="Сэр Питер Мэнсфилд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7807" y="1714488"/>
            <a:ext cx="3977493" cy="397749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2003 году </a:t>
            </a:r>
            <a:r>
              <a:rPr lang="ru-RU" dirty="0" smtClean="0"/>
              <a:t>Нобелевская премия </a:t>
            </a:r>
            <a:r>
              <a:rPr lang="ru-RU" dirty="0" smtClean="0"/>
              <a:t>в области медицины «за изобретение метода магнитно-резонансной </a:t>
            </a:r>
            <a:r>
              <a:rPr lang="ru-RU" dirty="0" smtClean="0"/>
              <a:t>томографии»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 ядерного магнитного резонанса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Метод ядерного магнитного резонанса позволяет изучать организм человека на основе насыщенности тканей организма водородом и особенностей их магнитных свойств, связанных с нахождением в окружении разных атомов и молекул. </a:t>
            </a:r>
            <a:endParaRPr lang="ru-RU" dirty="0" smtClean="0"/>
          </a:p>
          <a:p>
            <a:r>
              <a:rPr lang="ru-RU" dirty="0" smtClean="0"/>
              <a:t>Ядро </a:t>
            </a:r>
            <a:r>
              <a:rPr lang="ru-RU" dirty="0" smtClean="0"/>
              <a:t>водорода состоит из одного протона, который имеет магнитный момент (спин) и меняет свою пространственную ориентацию в мощном магнитном поле, а также при воздействии дополнительных полей, называемых градиентными, и внешних радиочастотных импульсов, подаваемых на специфической для протона при данном магнитном поле резонансной частоте.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основе параметров протона (спинов) и их векторном направлении, которые могут находиться только в двух противоположных фазах, а также их привязанности к магнитному моменту протона можно установить, в каких именно тканях находится тот или иной атом водорода.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ларморовская прецессия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ларморовская </a:t>
            </a:r>
            <a:r>
              <a:rPr lang="ru-RU" b="1" dirty="0" smtClean="0"/>
              <a:t>прецессия</a:t>
            </a:r>
            <a:r>
              <a:rPr lang="ru-RU" dirty="0" smtClean="0"/>
              <a:t> — это прецессия магнитного момента электронов, атомного ядра и атомов вокруг вектора внешнего магнитного поля.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запомнить этот материал?</a:t>
            </a:r>
            <a:endParaRPr lang="ru-RU" dirty="0"/>
          </a:p>
        </p:txBody>
      </p:sp>
      <p:pic>
        <p:nvPicPr>
          <p:cNvPr id="4" name="Содержимое 3" descr="smeshnye_kotyata_i_shenki_foto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428736"/>
            <a:ext cx="6715171" cy="507254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Посмотреть учебный фильм</a:t>
            </a:r>
            <a:endParaRPr lang="ru-RU" dirty="0"/>
          </a:p>
        </p:txBody>
      </p:sp>
      <p:pic>
        <p:nvPicPr>
          <p:cNvPr id="4" name="Содержимое 3" descr="kot-men-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643050"/>
            <a:ext cx="8289847" cy="498772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623</Words>
  <Application>Microsoft Office PowerPoint</Application>
  <PresentationFormat>Экран (4:3)</PresentationFormat>
  <Paragraphs>77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Магнитно-резонансная томография</vt:lpstr>
      <vt:lpstr>Магнитно-резонансная томография</vt:lpstr>
      <vt:lpstr>История МРТ</vt:lpstr>
      <vt:lpstr>Пол Кристиан Лотербур </vt:lpstr>
      <vt:lpstr>Сэр Питер Мэнсфилд</vt:lpstr>
      <vt:lpstr>Метод ядерного магнитного резонанса</vt:lpstr>
      <vt:lpstr>ларморовская прецессия</vt:lpstr>
      <vt:lpstr>Как запомнить этот материал?</vt:lpstr>
      <vt:lpstr>Посмотреть учебный фильм</vt:lpstr>
      <vt:lpstr>Время релаксации Т1 и Т2.</vt:lpstr>
      <vt:lpstr>Противопоказания</vt:lpstr>
      <vt:lpstr>Контрастные вещества</vt:lpstr>
      <vt:lpstr>Виды препаратов и их применение</vt:lpstr>
      <vt:lpstr>Трийодзамещенные органические РКС</vt:lpstr>
      <vt:lpstr>Побочные явления</vt:lpstr>
      <vt:lpstr> Контрастное средство для магнитно-резонансной томографии (МРТ)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Alex</cp:lastModifiedBy>
  <cp:revision>32</cp:revision>
  <dcterms:created xsi:type="dcterms:W3CDTF">2015-09-21T09:23:51Z</dcterms:created>
  <dcterms:modified xsi:type="dcterms:W3CDTF">2015-09-22T10:55:52Z</dcterms:modified>
</cp:coreProperties>
</file>