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8" r:id="rId4"/>
    <p:sldId id="279" r:id="rId5"/>
    <p:sldId id="276" r:id="rId6"/>
    <p:sldId id="280" r:id="rId7"/>
    <p:sldId id="281" r:id="rId8"/>
    <p:sldId id="283" r:id="rId9"/>
    <p:sldId id="267" r:id="rId10"/>
    <p:sldId id="268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458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947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433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663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49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111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896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902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6274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644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488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EDEA-452E-41A1-A56E-60ACCCE1B881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D48BA-0DBD-483C-94E6-F08F5D027D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164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Нижняя </a:t>
            </a:r>
            <a:r>
              <a:rPr lang="ru-RU" dirty="0" smtClean="0"/>
              <a:t>конечность</a:t>
            </a:r>
            <a:endParaRPr lang="ru-RU" b="1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dirty="0" smtClean="0"/>
              <a:t>Сертификационный курс </a:t>
            </a:r>
          </a:p>
          <a:p>
            <a:pPr algn="r"/>
            <a:r>
              <a:rPr lang="ru-RU" dirty="0" smtClean="0"/>
              <a:t>«Лабораторное дело в рентгенологии»</a:t>
            </a:r>
          </a:p>
          <a:p>
            <a:pPr algn="r"/>
            <a:r>
              <a:rPr lang="ru-RU" dirty="0" err="1" smtClean="0"/>
              <a:t>Тихмянов</a:t>
            </a:r>
            <a:r>
              <a:rPr lang="ru-RU" dirty="0" smtClean="0"/>
              <a:t> Андрей Юрьевич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46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и специальные проекции при рентгенографии пальцев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Пальцы</a:t>
            </a:r>
          </a:p>
          <a:p>
            <a:r>
              <a:rPr lang="ru-RU" dirty="0" smtClean="0"/>
              <a:t>Задняя проекция</a:t>
            </a:r>
          </a:p>
          <a:p>
            <a:r>
              <a:rPr lang="ru-RU" dirty="0" smtClean="0"/>
              <a:t>Задняя косая проекция</a:t>
            </a:r>
          </a:p>
          <a:p>
            <a:r>
              <a:rPr lang="ru-RU" dirty="0" smtClean="0"/>
              <a:t>Боковая проекция</a:t>
            </a:r>
          </a:p>
          <a:p>
            <a:endParaRPr lang="ru-RU" dirty="0"/>
          </a:p>
          <a:p>
            <a:r>
              <a:rPr lang="ru-RU" dirty="0" err="1"/>
              <a:t>Сесамовидные</a:t>
            </a:r>
            <a:r>
              <a:rPr lang="ru-RU" dirty="0"/>
              <a:t> кости</a:t>
            </a:r>
          </a:p>
          <a:p>
            <a:pPr marL="0" indent="0">
              <a:buNone/>
            </a:pPr>
            <a:r>
              <a:rPr lang="ru-RU" dirty="0"/>
              <a:t>(</a:t>
            </a:r>
            <a:r>
              <a:rPr lang="ru-RU" dirty="0" smtClean="0"/>
              <a:t>тангенциальная проекция)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024" y="1677744"/>
            <a:ext cx="4248472" cy="494008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Укладки при рентгенографии пальцев стопы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356784"/>
            <a:ext cx="4038600" cy="3012795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07957" y="1600200"/>
            <a:ext cx="2719086" cy="4525963"/>
          </a:xfrm>
        </p:spPr>
      </p:pic>
    </p:spTree>
    <p:extLst>
      <p:ext uri="{BB962C8B-B14F-4D97-AF65-F5344CB8AC3E}">
        <p14:creationId xmlns:p14="http://schemas.microsoft.com/office/powerpoint/2010/main" xmlns="" val="1023935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и специальные проекции при рентгенографии </a:t>
            </a:r>
            <a:r>
              <a:rPr lang="ru-RU" dirty="0" smtClean="0"/>
              <a:t>стопы</a:t>
            </a:r>
            <a:endParaRPr lang="ru-RU" dirty="0"/>
          </a:p>
        </p:txBody>
      </p:sp>
      <p:pic>
        <p:nvPicPr>
          <p:cNvPr id="5" name="Содержимое 4" descr="1738_131737112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428736"/>
            <a:ext cx="4038600" cy="239085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Основные проекции</a:t>
            </a:r>
          </a:p>
          <a:p>
            <a:r>
              <a:rPr lang="ru-RU" dirty="0" smtClean="0"/>
              <a:t>Задняя прямая проекция</a:t>
            </a:r>
          </a:p>
          <a:p>
            <a:r>
              <a:rPr lang="ru-RU" dirty="0" smtClean="0"/>
              <a:t>Косая </a:t>
            </a:r>
            <a:r>
              <a:rPr lang="ru-RU" dirty="0" smtClean="0"/>
              <a:t>проекция</a:t>
            </a:r>
            <a:endParaRPr lang="ru-RU" dirty="0" smtClean="0"/>
          </a:p>
          <a:p>
            <a:r>
              <a:rPr lang="ru-RU" dirty="0" smtClean="0"/>
              <a:t>Боковая</a:t>
            </a:r>
            <a:r>
              <a:rPr lang="ru-RU" dirty="0" smtClean="0"/>
              <a:t> проекция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Специальные проекции</a:t>
            </a:r>
          </a:p>
          <a:p>
            <a:r>
              <a:rPr lang="ru-RU" dirty="0" smtClean="0"/>
              <a:t>Задняя </a:t>
            </a:r>
            <a:r>
              <a:rPr lang="ru-RU" dirty="0" smtClean="0"/>
              <a:t>и </a:t>
            </a:r>
            <a:r>
              <a:rPr lang="ru-RU" dirty="0" smtClean="0"/>
              <a:t>боковая с </a:t>
            </a:r>
            <a:r>
              <a:rPr lang="ru-RU" dirty="0" smtClean="0"/>
              <a:t>нагрузкой,</a:t>
            </a:r>
          </a:p>
          <a:p>
            <a:endParaRPr lang="ru-RU" dirty="0"/>
          </a:p>
        </p:txBody>
      </p:sp>
      <p:pic>
        <p:nvPicPr>
          <p:cNvPr id="6" name="Рисунок 5" descr="1749_7292911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571876"/>
            <a:ext cx="4143404" cy="309097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Укладка для рентгенографии стопы в прямой тыльной проекции</a:t>
            </a:r>
            <a:endParaRPr lang="ru-RU" sz="3600" dirty="0"/>
          </a:p>
        </p:txBody>
      </p:sp>
      <p:pic>
        <p:nvPicPr>
          <p:cNvPr id="5" name="Содержимое 4" descr="1730_103723023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43240" y="1643050"/>
            <a:ext cx="3227068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проекции стопы</a:t>
            </a:r>
            <a:endParaRPr lang="ru-RU" dirty="0"/>
          </a:p>
        </p:txBody>
      </p:sp>
      <p:pic>
        <p:nvPicPr>
          <p:cNvPr id="5" name="Содержимое 4" descr="1698_1096559714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2437" y="1428736"/>
            <a:ext cx="3978204" cy="4714908"/>
          </a:xfrm>
        </p:spPr>
      </p:pic>
      <p:pic>
        <p:nvPicPr>
          <p:cNvPr id="6" name="Содержимое 5" descr="135937326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957233"/>
            <a:ext cx="4038600" cy="1811897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Правильная укладка для рентгенографии таранной </a:t>
            </a:r>
            <a:r>
              <a:rPr lang="ru-RU" sz="3600" dirty="0" smtClean="0"/>
              <a:t>кости</a:t>
            </a:r>
            <a:endParaRPr lang="ru-RU" sz="3600" dirty="0"/>
          </a:p>
        </p:txBody>
      </p:sp>
      <p:pic>
        <p:nvPicPr>
          <p:cNvPr id="5" name="Содержимое 4" descr="politravmi10-2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1604" y="1714488"/>
            <a:ext cx="5967428" cy="471804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Рентгеновские укладки пяточной кости</a:t>
            </a:r>
            <a:endParaRPr lang="ru-RU" sz="3600" dirty="0"/>
          </a:p>
        </p:txBody>
      </p:sp>
      <p:pic>
        <p:nvPicPr>
          <p:cNvPr id="5" name="Содержимое 4" descr="1742_81769950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3929066"/>
            <a:ext cx="3143272" cy="243289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Основные проекции</a:t>
            </a:r>
          </a:p>
          <a:p>
            <a:r>
              <a:rPr lang="ru-RU" dirty="0" err="1" smtClean="0"/>
              <a:t>Подошвенно-тыльная</a:t>
            </a:r>
            <a:r>
              <a:rPr lang="ru-RU" dirty="0" smtClean="0"/>
              <a:t> (аксиальная) проекция</a:t>
            </a:r>
          </a:p>
          <a:p>
            <a:r>
              <a:rPr lang="ru-RU" dirty="0" smtClean="0"/>
              <a:t>Боковая проекция</a:t>
            </a:r>
            <a:endParaRPr lang="ru-RU" dirty="0"/>
          </a:p>
        </p:txBody>
      </p:sp>
      <p:pic>
        <p:nvPicPr>
          <p:cNvPr id="6" name="Рисунок 5" descr="1743_6455454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714488"/>
            <a:ext cx="3929090" cy="2043127"/>
          </a:xfrm>
          <a:prstGeom prst="rect">
            <a:avLst/>
          </a:prstGeom>
        </p:spPr>
      </p:pic>
      <p:pic>
        <p:nvPicPr>
          <p:cNvPr id="7" name="Рисунок 6" descr="1744_13347569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3857628"/>
            <a:ext cx="2357434" cy="249102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Рентгеновские </a:t>
            </a:r>
            <a:r>
              <a:rPr lang="ru-RU" dirty="0" smtClean="0"/>
              <a:t>укладки голеностопного сустава</a:t>
            </a:r>
            <a:endParaRPr lang="ru-RU" dirty="0"/>
          </a:p>
        </p:txBody>
      </p:sp>
      <p:pic>
        <p:nvPicPr>
          <p:cNvPr id="5" name="Содержимое 4" descr="1722_6433047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643050"/>
            <a:ext cx="3810000" cy="2371725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Основные проекции</a:t>
            </a:r>
          </a:p>
          <a:p>
            <a:r>
              <a:rPr lang="ru-RU" dirty="0" smtClean="0"/>
              <a:t>Задняя проекция</a:t>
            </a:r>
            <a:endParaRPr lang="ru-RU" dirty="0" smtClean="0"/>
          </a:p>
          <a:p>
            <a:r>
              <a:rPr lang="ru-RU" dirty="0" smtClean="0"/>
              <a:t>Задняя </a:t>
            </a:r>
            <a:r>
              <a:rPr lang="ru-RU" dirty="0" smtClean="0"/>
              <a:t>проекция</a:t>
            </a:r>
            <a:r>
              <a:rPr lang="ru-RU" dirty="0" smtClean="0"/>
              <a:t>—суставной щели</a:t>
            </a:r>
            <a:endParaRPr lang="ru-RU" dirty="0" smtClean="0"/>
          </a:p>
          <a:p>
            <a:r>
              <a:rPr lang="ru-RU" dirty="0" smtClean="0"/>
              <a:t>Косая </a:t>
            </a:r>
            <a:r>
              <a:rPr lang="ru-RU" dirty="0" smtClean="0"/>
              <a:t>(45</a:t>
            </a:r>
            <a:r>
              <a:rPr lang="ru-RU" dirty="0" smtClean="0"/>
              <a:t>°) </a:t>
            </a:r>
            <a:r>
              <a:rPr lang="ru-RU" dirty="0" smtClean="0"/>
              <a:t>проекция</a:t>
            </a:r>
          </a:p>
          <a:p>
            <a:r>
              <a:rPr lang="ru-RU" dirty="0" smtClean="0"/>
              <a:t>Боковая </a:t>
            </a:r>
            <a:r>
              <a:rPr lang="ru-RU" dirty="0" smtClean="0"/>
              <a:t>проекция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Специальные проекции</a:t>
            </a:r>
          </a:p>
          <a:p>
            <a:r>
              <a:rPr lang="ru-RU" dirty="0" smtClean="0"/>
              <a:t>Задняя </a:t>
            </a:r>
            <a:r>
              <a:rPr lang="ru-RU" dirty="0" smtClean="0"/>
              <a:t>проекция </a:t>
            </a:r>
            <a:r>
              <a:rPr lang="ru-RU" dirty="0" smtClean="0"/>
              <a:t>с </a:t>
            </a:r>
            <a:r>
              <a:rPr lang="ru-RU" dirty="0" smtClean="0"/>
              <a:t>силовым сгибанием</a:t>
            </a:r>
          </a:p>
          <a:p>
            <a:endParaRPr lang="ru-RU" dirty="0"/>
          </a:p>
        </p:txBody>
      </p:sp>
      <p:pic>
        <p:nvPicPr>
          <p:cNvPr id="6" name="Рисунок 5" descr="1727_24674429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4214818"/>
            <a:ext cx="3811804" cy="200500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Рентгенография при неотложных состояниях</a:t>
            </a:r>
            <a:endParaRPr lang="ru-RU" dirty="0"/>
          </a:p>
        </p:txBody>
      </p:sp>
      <p:pic>
        <p:nvPicPr>
          <p:cNvPr id="5" name="Содержимое 4" descr="rentgenogramma-42_000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13558" y="1571612"/>
            <a:ext cx="3744096" cy="459740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Рентгеновские укладки при рентгенографии голени</a:t>
            </a:r>
            <a:endParaRPr lang="ru-RU" dirty="0"/>
          </a:p>
        </p:txBody>
      </p:sp>
      <p:pic>
        <p:nvPicPr>
          <p:cNvPr id="5" name="Содержимое 4" descr="1711_170000328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571612"/>
            <a:ext cx="4038600" cy="234238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Основные укладки:</a:t>
            </a:r>
          </a:p>
          <a:p>
            <a:r>
              <a:rPr lang="ru-RU" dirty="0" smtClean="0"/>
              <a:t>Прямая проекция</a:t>
            </a:r>
          </a:p>
          <a:p>
            <a:r>
              <a:rPr lang="ru-RU" dirty="0" smtClean="0"/>
              <a:t>Боковая проекция</a:t>
            </a:r>
            <a:endParaRPr lang="ru-RU" dirty="0"/>
          </a:p>
        </p:txBody>
      </p:sp>
      <p:pic>
        <p:nvPicPr>
          <p:cNvPr id="6" name="Рисунок 5" descr="1714_39961258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4000504"/>
            <a:ext cx="4071966" cy="26549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трубчатой кости</a:t>
            </a:r>
            <a:endParaRPr lang="ru-RU" dirty="0"/>
          </a:p>
        </p:txBody>
      </p:sp>
      <p:pic>
        <p:nvPicPr>
          <p:cNvPr id="5" name="Содержимое 4" descr="kost__1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11574" y="1600200"/>
            <a:ext cx="1929852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1 -- диафиз; </a:t>
            </a:r>
          </a:p>
          <a:p>
            <a:r>
              <a:rPr lang="ru-RU" dirty="0" smtClean="0"/>
              <a:t>2 — эпифизы; </a:t>
            </a:r>
          </a:p>
          <a:p>
            <a:r>
              <a:rPr lang="ru-RU" dirty="0" smtClean="0"/>
              <a:t>3 — костномозговая полость; </a:t>
            </a:r>
          </a:p>
          <a:p>
            <a:r>
              <a:rPr lang="ru-RU" dirty="0" smtClean="0"/>
              <a:t>4 — надкостница; </a:t>
            </a:r>
          </a:p>
          <a:p>
            <a:r>
              <a:rPr lang="ru-RU" dirty="0" smtClean="0"/>
              <a:t>5 — надхрящница; </a:t>
            </a:r>
          </a:p>
          <a:p>
            <a:r>
              <a:rPr lang="ru-RU" dirty="0" smtClean="0"/>
              <a:t>6 — суставной хрящ; </a:t>
            </a:r>
          </a:p>
          <a:p>
            <a:r>
              <a:rPr lang="ru-RU" dirty="0" smtClean="0"/>
              <a:t>7 — губчатое костное вещество; </a:t>
            </a:r>
          </a:p>
          <a:p>
            <a:r>
              <a:rPr lang="ru-RU" dirty="0" smtClean="0"/>
              <a:t>8 — компактное костное вещество; </a:t>
            </a:r>
          </a:p>
          <a:p>
            <a:r>
              <a:rPr lang="ru-RU" dirty="0" smtClean="0"/>
              <a:t>9 — </a:t>
            </a:r>
            <a:r>
              <a:rPr lang="ru-RU" dirty="0" err="1" smtClean="0"/>
              <a:t>эндохондральная</a:t>
            </a:r>
            <a:r>
              <a:rPr lang="ru-RU" dirty="0" smtClean="0"/>
              <a:t> (возникшая внутри хряща) кость; </a:t>
            </a:r>
          </a:p>
          <a:p>
            <a:r>
              <a:rPr lang="ru-RU" dirty="0" smtClean="0"/>
              <a:t>10 — пластинка роста.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Информативность снимка и укладки при тяжелом состоянии пациента</a:t>
            </a:r>
            <a:endParaRPr lang="ru-RU" dirty="0"/>
          </a:p>
        </p:txBody>
      </p:sp>
      <p:pic>
        <p:nvPicPr>
          <p:cNvPr id="5" name="Содержимое 4" descr="1712_212292674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1575892" cy="4525963"/>
          </a:xfrm>
        </p:spPr>
      </p:pic>
      <p:pic>
        <p:nvPicPr>
          <p:cNvPr id="6" name="Содержимое 5" descr="1713_93945073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285984" y="1571612"/>
            <a:ext cx="1417908" cy="4525963"/>
          </a:xfrm>
        </p:spPr>
      </p:pic>
      <p:pic>
        <p:nvPicPr>
          <p:cNvPr id="7" name="Рисунок 6" descr="1715_99560123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4" y="2357430"/>
            <a:ext cx="4597496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Рентгеновские укладки при рентгенографии коленного сустава </a:t>
            </a:r>
            <a:endParaRPr lang="ru-RU" dirty="0"/>
          </a:p>
        </p:txBody>
      </p:sp>
      <p:pic>
        <p:nvPicPr>
          <p:cNvPr id="5" name="Содержимое 4" descr="1689_20012414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571612"/>
            <a:ext cx="4038600" cy="2257309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Основные проекции</a:t>
            </a:r>
          </a:p>
          <a:p>
            <a:r>
              <a:rPr lang="ru-RU" dirty="0" smtClean="0"/>
              <a:t>Задняя проекция</a:t>
            </a:r>
            <a:endParaRPr lang="ru-RU" dirty="0" smtClean="0"/>
          </a:p>
          <a:p>
            <a:r>
              <a:rPr lang="ru-RU" dirty="0" smtClean="0"/>
              <a:t>Косая </a:t>
            </a:r>
            <a:r>
              <a:rPr lang="ru-RU" dirty="0" smtClean="0"/>
              <a:t>проекция</a:t>
            </a:r>
          </a:p>
          <a:p>
            <a:r>
              <a:rPr lang="ru-RU" dirty="0" smtClean="0"/>
              <a:t>Боковая </a:t>
            </a:r>
            <a:r>
              <a:rPr lang="ru-RU" dirty="0" smtClean="0"/>
              <a:t>проекция</a:t>
            </a:r>
          </a:p>
          <a:p>
            <a:pPr>
              <a:buNone/>
            </a:pPr>
            <a:r>
              <a:rPr lang="ru-RU" dirty="0" smtClean="0"/>
              <a:t>Специальные проекции</a:t>
            </a:r>
          </a:p>
          <a:p>
            <a:r>
              <a:rPr lang="ru-RU" dirty="0" smtClean="0"/>
              <a:t>Задняя проекция (</a:t>
            </a:r>
            <a:r>
              <a:rPr lang="ru-RU" dirty="0" err="1" smtClean="0"/>
              <a:t>двухстороняя</a:t>
            </a:r>
            <a:r>
              <a:rPr lang="ru-RU" dirty="0" smtClean="0"/>
              <a:t>) </a:t>
            </a:r>
            <a:r>
              <a:rPr lang="ru-RU" dirty="0" smtClean="0"/>
              <a:t>с нагрузкой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1690_10970431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929066"/>
            <a:ext cx="4000528" cy="2368313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Боковая проекция коленного сустава</a:t>
            </a:r>
            <a:endParaRPr lang="ru-RU" dirty="0"/>
          </a:p>
        </p:txBody>
      </p:sp>
      <p:pic>
        <p:nvPicPr>
          <p:cNvPr id="5" name="Содержимое 4" descr="1696_121366561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285992"/>
            <a:ext cx="4038600" cy="1332738"/>
          </a:xfrm>
        </p:spPr>
      </p:pic>
      <p:pic>
        <p:nvPicPr>
          <p:cNvPr id="6" name="Содержимое 5" descr="1697_135305724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57158" y="3786190"/>
            <a:ext cx="4038600" cy="1478128"/>
          </a:xfrm>
        </p:spPr>
      </p:pic>
      <p:pic>
        <p:nvPicPr>
          <p:cNvPr id="7" name="Рисунок 6" descr="1698_196667537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1285860"/>
            <a:ext cx="3309934" cy="4460136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Косая проекция </a:t>
            </a:r>
            <a:r>
              <a:rPr lang="ru-RU" dirty="0" smtClean="0"/>
              <a:t>коленного сустава</a:t>
            </a:r>
            <a:endParaRPr lang="ru-RU" dirty="0"/>
          </a:p>
        </p:txBody>
      </p:sp>
      <p:pic>
        <p:nvPicPr>
          <p:cNvPr id="5" name="Содержимое 4" descr="1699_75447221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4098902" cy="2000264"/>
          </a:xfrm>
        </p:spPr>
      </p:pic>
      <p:pic>
        <p:nvPicPr>
          <p:cNvPr id="6" name="Содержимое 5" descr="1700_811651808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33" y="3714752"/>
            <a:ext cx="4058977" cy="2143140"/>
          </a:xfrm>
        </p:spPr>
      </p:pic>
      <p:pic>
        <p:nvPicPr>
          <p:cNvPr id="7" name="Рисунок 6" descr="1701_40557148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1643050"/>
            <a:ext cx="1976438" cy="2687956"/>
          </a:xfrm>
          <a:prstGeom prst="rect">
            <a:avLst/>
          </a:prstGeom>
        </p:spPr>
      </p:pic>
      <p:pic>
        <p:nvPicPr>
          <p:cNvPr id="8" name="Рисунок 7" descr="1702_148964065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6" y="3571876"/>
            <a:ext cx="2013554" cy="273843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Коленный сустав —</a:t>
            </a:r>
            <a:br>
              <a:rPr lang="ru-RU" dirty="0" smtClean="0"/>
            </a:br>
            <a:r>
              <a:rPr lang="ru-RU" dirty="0" err="1" smtClean="0"/>
              <a:t>межмыщелковая</a:t>
            </a:r>
            <a:r>
              <a:rPr lang="ru-RU" dirty="0" smtClean="0"/>
              <a:t> </a:t>
            </a:r>
            <a:r>
              <a:rPr lang="ru-RU" dirty="0" smtClean="0"/>
              <a:t>ямка</a:t>
            </a:r>
            <a:endParaRPr lang="ru-RU" dirty="0"/>
          </a:p>
        </p:txBody>
      </p:sp>
      <p:pic>
        <p:nvPicPr>
          <p:cNvPr id="5" name="Содержимое 4" descr="1692_69361924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643050"/>
            <a:ext cx="4038600" cy="142966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Основные проекции</a:t>
            </a:r>
          </a:p>
          <a:p>
            <a:r>
              <a:rPr lang="ru-RU" dirty="0" smtClean="0"/>
              <a:t>Передняя аксиальная (метод </a:t>
            </a:r>
            <a:r>
              <a:rPr lang="ru-RU" dirty="0" err="1" smtClean="0"/>
              <a:t>Кэмп</a:t>
            </a:r>
            <a:r>
              <a:rPr lang="ru-RU" dirty="0" smtClean="0"/>
              <a:t> </a:t>
            </a:r>
            <a:r>
              <a:rPr lang="ru-RU" dirty="0" err="1" smtClean="0"/>
              <a:t>Koвентри</a:t>
            </a:r>
            <a:r>
              <a:rPr lang="ru-RU" dirty="0" smtClean="0"/>
              <a:t> и </a:t>
            </a:r>
            <a:r>
              <a:rPr lang="ru-RU" dirty="0" err="1" smtClean="0"/>
              <a:t>Холмблада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dirty="0" err="1" smtClean="0"/>
              <a:t>Специальныe</a:t>
            </a:r>
            <a:r>
              <a:rPr lang="ru-RU" dirty="0" smtClean="0"/>
              <a:t>  проекции</a:t>
            </a:r>
          </a:p>
          <a:p>
            <a:r>
              <a:rPr lang="ru-RU" dirty="0" smtClean="0"/>
              <a:t>Задняя аксиальная проекция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1694_15211403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3429000"/>
            <a:ext cx="2000264" cy="1304172"/>
          </a:xfrm>
          <a:prstGeom prst="rect">
            <a:avLst/>
          </a:prstGeom>
        </p:spPr>
      </p:pic>
      <p:pic>
        <p:nvPicPr>
          <p:cNvPr id="7" name="Рисунок 6" descr="1693_189751737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5000636"/>
            <a:ext cx="2714644" cy="172651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Надколенник и </a:t>
            </a:r>
            <a:r>
              <a:rPr lang="ru-RU" sz="3600" dirty="0" err="1" smtClean="0"/>
              <a:t>надколенниково-бедренный</a:t>
            </a:r>
            <a:r>
              <a:rPr lang="ru-RU" sz="3600" dirty="0" smtClean="0"/>
              <a:t> сустав</a:t>
            </a:r>
            <a:endParaRPr lang="ru-RU" sz="3600" dirty="0"/>
          </a:p>
        </p:txBody>
      </p:sp>
      <p:pic>
        <p:nvPicPr>
          <p:cNvPr id="5" name="Содержимое 4" descr="1703_622332129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643050"/>
            <a:ext cx="3000396" cy="168022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Передняя </a:t>
            </a:r>
            <a:r>
              <a:rPr lang="ru-RU" dirty="0" smtClean="0"/>
              <a:t>проекция</a:t>
            </a:r>
            <a:endParaRPr lang="ru-RU" dirty="0" smtClean="0"/>
          </a:p>
          <a:p>
            <a:r>
              <a:rPr lang="ru-RU" dirty="0" smtClean="0"/>
              <a:t>Боковая проекция</a:t>
            </a:r>
            <a:endParaRPr lang="ru-RU" dirty="0" smtClean="0"/>
          </a:p>
          <a:p>
            <a:r>
              <a:rPr lang="ru-RU" dirty="0" smtClean="0"/>
              <a:t>Тангенциальная </a:t>
            </a:r>
            <a:r>
              <a:rPr lang="ru-RU" dirty="0" smtClean="0"/>
              <a:t>проекция (метод </a:t>
            </a:r>
            <a:r>
              <a:rPr lang="ru-RU" dirty="0" err="1" smtClean="0"/>
              <a:t>Мерчанта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Тангенциальная </a:t>
            </a:r>
            <a:r>
              <a:rPr lang="ru-RU" dirty="0" smtClean="0"/>
              <a:t>проекция </a:t>
            </a:r>
            <a:r>
              <a:rPr lang="ru-RU" dirty="0" err="1" smtClean="0"/>
              <a:t>нижневерхняя</a:t>
            </a:r>
            <a:r>
              <a:rPr lang="ru-RU" dirty="0" smtClean="0"/>
              <a:t>, методы </a:t>
            </a:r>
            <a:r>
              <a:rPr lang="ru-RU" dirty="0" smtClean="0"/>
              <a:t>Хьюстона </a:t>
            </a:r>
            <a:r>
              <a:rPr lang="ru-RU" dirty="0" smtClean="0"/>
              <a:t>и </a:t>
            </a:r>
            <a:r>
              <a:rPr lang="ru-RU" dirty="0" err="1" smtClean="0"/>
              <a:t>Сеттегата</a:t>
            </a:r>
            <a:r>
              <a:rPr lang="ru-RU" dirty="0" smtClean="0"/>
              <a:t>),</a:t>
            </a:r>
          </a:p>
          <a:p>
            <a:endParaRPr lang="ru-RU" dirty="0"/>
          </a:p>
        </p:txBody>
      </p:sp>
      <p:pic>
        <p:nvPicPr>
          <p:cNvPr id="6" name="Рисунок 5" descr="1704_53080275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643314"/>
            <a:ext cx="3786214" cy="168107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Бедренная кость — средняя и дистальная </a:t>
            </a:r>
            <a:r>
              <a:rPr lang="ru-RU" dirty="0" smtClean="0"/>
              <a:t>треть </a:t>
            </a:r>
            <a:endParaRPr lang="ru-RU" dirty="0"/>
          </a:p>
        </p:txBody>
      </p:sp>
      <p:pic>
        <p:nvPicPr>
          <p:cNvPr id="5" name="Содержимое 4" descr="1680_31995331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6" y="1520892"/>
            <a:ext cx="3286148" cy="187310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Задняя </a:t>
            </a:r>
            <a:r>
              <a:rPr lang="ru-RU" dirty="0" smtClean="0"/>
              <a:t>проекция, </a:t>
            </a:r>
          </a:p>
          <a:p>
            <a:r>
              <a:rPr lang="ru-RU" dirty="0" smtClean="0"/>
              <a:t>Боковая </a:t>
            </a:r>
            <a:r>
              <a:rPr lang="ru-RU" dirty="0" smtClean="0"/>
              <a:t>проекция, </a:t>
            </a:r>
            <a:endParaRPr lang="ru-RU" dirty="0"/>
          </a:p>
        </p:txBody>
      </p:sp>
      <p:pic>
        <p:nvPicPr>
          <p:cNvPr id="6" name="Рисунок 5" descr="1685_60384875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500438"/>
            <a:ext cx="3286148" cy="1347321"/>
          </a:xfrm>
          <a:prstGeom prst="rect">
            <a:avLst/>
          </a:prstGeom>
        </p:spPr>
      </p:pic>
      <p:pic>
        <p:nvPicPr>
          <p:cNvPr id="7" name="Рисунок 6" descr="1686_161138876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3500439"/>
            <a:ext cx="2857520" cy="15830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Нижняя конечность (анатомия)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59085" y="1600200"/>
            <a:ext cx="1234829" cy="4525963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3136"/>
          </a:xfrm>
        </p:spPr>
        <p:txBody>
          <a:bodyPr>
            <a:normAutofit fontScale="32500" lnSpcReduction="20000"/>
          </a:bodyPr>
          <a:lstStyle/>
          <a:p>
            <a:r>
              <a:rPr lang="ru-RU" sz="3100" dirty="0"/>
              <a:t>1 - крестец; </a:t>
            </a:r>
            <a:endParaRPr lang="ru-RU" sz="3100" dirty="0" smtClean="0"/>
          </a:p>
          <a:p>
            <a:r>
              <a:rPr lang="ru-RU" sz="3100" dirty="0" smtClean="0"/>
              <a:t>2 </a:t>
            </a:r>
            <a:r>
              <a:rPr lang="ru-RU" sz="3100" dirty="0"/>
              <a:t>- </a:t>
            </a:r>
            <a:r>
              <a:rPr lang="ru-RU" sz="3100" dirty="0" smtClean="0"/>
              <a:t>крестцово-</a:t>
            </a:r>
            <a:r>
              <a:rPr lang="ru-RU" sz="3100" dirty="0" err="1" smtClean="0"/>
              <a:t>подвздошый</a:t>
            </a:r>
            <a:r>
              <a:rPr lang="ru-RU" sz="3100" dirty="0" smtClean="0"/>
              <a:t> </a:t>
            </a:r>
            <a:r>
              <a:rPr lang="ru-RU" sz="3100" dirty="0"/>
              <a:t>сустав; </a:t>
            </a:r>
            <a:endParaRPr lang="ru-RU" sz="3100" dirty="0" smtClean="0"/>
          </a:p>
          <a:p>
            <a:r>
              <a:rPr lang="ru-RU" sz="3100" dirty="0" smtClean="0"/>
              <a:t>3 </a:t>
            </a:r>
            <a:r>
              <a:rPr lang="ru-RU" sz="3100" dirty="0"/>
              <a:t>- верхняя ветвь лобковой кости; </a:t>
            </a:r>
            <a:endParaRPr lang="ru-RU" sz="3100" dirty="0" smtClean="0"/>
          </a:p>
          <a:p>
            <a:r>
              <a:rPr lang="ru-RU" sz="3100" dirty="0" smtClean="0"/>
              <a:t>4 </a:t>
            </a:r>
            <a:r>
              <a:rPr lang="ru-RU" sz="3100" dirty="0"/>
              <a:t>- </a:t>
            </a:r>
            <a:r>
              <a:rPr lang="ru-RU" sz="3100" dirty="0" err="1"/>
              <a:t>симфизиальная</a:t>
            </a:r>
            <a:r>
              <a:rPr lang="ru-RU" sz="3100" dirty="0"/>
              <a:t> поверхность лобковой кости; </a:t>
            </a:r>
            <a:endParaRPr lang="ru-RU" sz="3100" dirty="0" smtClean="0"/>
          </a:p>
          <a:p>
            <a:r>
              <a:rPr lang="ru-RU" sz="3100" dirty="0" smtClean="0"/>
              <a:t>5 </a:t>
            </a:r>
            <a:r>
              <a:rPr lang="ru-RU" sz="3100" dirty="0"/>
              <a:t>- нижняя ветвь лобковой кости; </a:t>
            </a:r>
            <a:endParaRPr lang="ru-RU" sz="3100" dirty="0" smtClean="0"/>
          </a:p>
          <a:p>
            <a:r>
              <a:rPr lang="ru-RU" sz="3100" dirty="0" smtClean="0"/>
              <a:t>6 </a:t>
            </a:r>
            <a:r>
              <a:rPr lang="ru-RU" sz="3100" dirty="0"/>
              <a:t>- ветвь седалищной кости; </a:t>
            </a:r>
            <a:endParaRPr lang="ru-RU" sz="3100" dirty="0" smtClean="0"/>
          </a:p>
          <a:p>
            <a:r>
              <a:rPr lang="ru-RU" sz="3100" dirty="0" smtClean="0"/>
              <a:t>7 </a:t>
            </a:r>
            <a:r>
              <a:rPr lang="ru-RU" sz="3100" dirty="0"/>
              <a:t>- седалищный бугор; </a:t>
            </a:r>
            <a:endParaRPr lang="ru-RU" sz="3100" dirty="0" smtClean="0"/>
          </a:p>
          <a:p>
            <a:r>
              <a:rPr lang="ru-RU" sz="3100" dirty="0" smtClean="0"/>
              <a:t>8 </a:t>
            </a:r>
            <a:r>
              <a:rPr lang="ru-RU" sz="3100" dirty="0"/>
              <a:t>- тело седалищной кости; </a:t>
            </a:r>
            <a:endParaRPr lang="ru-RU" sz="3100" dirty="0" smtClean="0"/>
          </a:p>
          <a:p>
            <a:r>
              <a:rPr lang="ru-RU" sz="3100" dirty="0" smtClean="0"/>
              <a:t>9 </a:t>
            </a:r>
            <a:r>
              <a:rPr lang="ru-RU" sz="3100" dirty="0"/>
              <a:t>- медиальный </a:t>
            </a:r>
            <a:r>
              <a:rPr lang="ru-RU" sz="3100" dirty="0" err="1"/>
              <a:t>надмыщелок</a:t>
            </a:r>
            <a:r>
              <a:rPr lang="ru-RU" sz="3100" dirty="0"/>
              <a:t> бедренной кости</a:t>
            </a:r>
            <a:r>
              <a:rPr lang="ru-RU" sz="3100" dirty="0" smtClean="0"/>
              <a:t>;</a:t>
            </a:r>
          </a:p>
          <a:p>
            <a:r>
              <a:rPr lang="ru-RU" sz="3100" dirty="0" smtClean="0"/>
              <a:t> </a:t>
            </a:r>
            <a:r>
              <a:rPr lang="ru-RU" sz="3100" dirty="0"/>
              <a:t>10 - медиальный мыщелок большеберцовой кости; </a:t>
            </a:r>
            <a:endParaRPr lang="ru-RU" sz="3100" dirty="0" smtClean="0"/>
          </a:p>
          <a:p>
            <a:r>
              <a:rPr lang="ru-RU" sz="3100" dirty="0" smtClean="0"/>
              <a:t>11 </a:t>
            </a:r>
            <a:r>
              <a:rPr lang="ru-RU" sz="3100" dirty="0"/>
              <a:t>- бугристость большеберцовой кости; </a:t>
            </a:r>
            <a:endParaRPr lang="ru-RU" sz="3100" dirty="0" smtClean="0"/>
          </a:p>
          <a:p>
            <a:r>
              <a:rPr lang="ru-RU" sz="3100" dirty="0" smtClean="0"/>
              <a:t>12 </a:t>
            </a:r>
            <a:r>
              <a:rPr lang="ru-RU" sz="3100" dirty="0"/>
              <a:t>- тело большеберцовой кости; </a:t>
            </a:r>
            <a:endParaRPr lang="ru-RU" sz="3100" dirty="0" smtClean="0"/>
          </a:p>
          <a:p>
            <a:r>
              <a:rPr lang="ru-RU" sz="3100" dirty="0" smtClean="0"/>
              <a:t>13 </a:t>
            </a:r>
            <a:r>
              <a:rPr lang="ru-RU" sz="3100" dirty="0"/>
              <a:t>- медиальная лодыжка; </a:t>
            </a:r>
            <a:endParaRPr lang="ru-RU" sz="3100" dirty="0" smtClean="0"/>
          </a:p>
          <a:p>
            <a:r>
              <a:rPr lang="ru-RU" sz="3100" dirty="0" smtClean="0"/>
              <a:t>14 </a:t>
            </a:r>
            <a:r>
              <a:rPr lang="ru-RU" sz="3100" dirty="0"/>
              <a:t>- фаланги пальцев; </a:t>
            </a:r>
            <a:endParaRPr lang="ru-RU" sz="3100" dirty="0" smtClean="0"/>
          </a:p>
          <a:p>
            <a:r>
              <a:rPr lang="ru-RU" sz="3100" dirty="0" smtClean="0"/>
              <a:t>15 </a:t>
            </a:r>
            <a:r>
              <a:rPr lang="ru-RU" sz="3100" dirty="0"/>
              <a:t>- кости плюсны; </a:t>
            </a:r>
            <a:endParaRPr lang="ru-RU" sz="3100" dirty="0" smtClean="0"/>
          </a:p>
          <a:p>
            <a:r>
              <a:rPr lang="ru-RU" sz="3100" dirty="0" smtClean="0"/>
              <a:t>16 </a:t>
            </a:r>
            <a:r>
              <a:rPr lang="ru-RU" sz="3100" dirty="0"/>
              <a:t>- кости предплюсны; </a:t>
            </a:r>
            <a:endParaRPr lang="ru-RU" sz="3100" dirty="0" smtClean="0"/>
          </a:p>
          <a:p>
            <a:r>
              <a:rPr lang="ru-RU" sz="3100" dirty="0" smtClean="0"/>
              <a:t>17 </a:t>
            </a:r>
            <a:r>
              <a:rPr lang="ru-RU" sz="3100" dirty="0"/>
              <a:t>- латеральная лодыжка; </a:t>
            </a:r>
            <a:endParaRPr lang="ru-RU" sz="3100" dirty="0" smtClean="0"/>
          </a:p>
          <a:p>
            <a:r>
              <a:rPr lang="ru-RU" sz="3100" dirty="0" smtClean="0"/>
              <a:t>18 </a:t>
            </a:r>
            <a:r>
              <a:rPr lang="ru-RU" sz="3100" dirty="0"/>
              <a:t>- малоберцовая кость; </a:t>
            </a:r>
            <a:endParaRPr lang="ru-RU" sz="3100" dirty="0" smtClean="0"/>
          </a:p>
          <a:p>
            <a:r>
              <a:rPr lang="ru-RU" sz="3100" dirty="0" smtClean="0"/>
              <a:t>19 </a:t>
            </a:r>
            <a:r>
              <a:rPr lang="ru-RU" sz="3100" dirty="0"/>
              <a:t>- передний край большеберцовой кости; </a:t>
            </a:r>
            <a:endParaRPr lang="ru-RU" sz="3100" dirty="0" smtClean="0"/>
          </a:p>
          <a:p>
            <a:r>
              <a:rPr lang="ru-RU" sz="3100" dirty="0" smtClean="0"/>
              <a:t>20 </a:t>
            </a:r>
            <a:r>
              <a:rPr lang="ru-RU" sz="3100" dirty="0"/>
              <a:t>- головка малоберцовой кости; </a:t>
            </a:r>
            <a:endParaRPr lang="ru-RU" sz="3100" dirty="0" smtClean="0"/>
          </a:p>
          <a:p>
            <a:r>
              <a:rPr lang="ru-RU" sz="3100" dirty="0" smtClean="0"/>
              <a:t>21 </a:t>
            </a:r>
            <a:r>
              <a:rPr lang="ru-RU" sz="3100" dirty="0"/>
              <a:t>- латеральный мыщелок большеберцовой кости; </a:t>
            </a:r>
            <a:endParaRPr lang="ru-RU" sz="3100" dirty="0" smtClean="0"/>
          </a:p>
          <a:p>
            <a:r>
              <a:rPr lang="ru-RU" sz="3100" dirty="0" smtClean="0"/>
              <a:t>22 </a:t>
            </a:r>
            <a:r>
              <a:rPr lang="ru-RU" sz="3100" dirty="0"/>
              <a:t>- латеральный </a:t>
            </a:r>
            <a:r>
              <a:rPr lang="ru-RU" sz="3100" dirty="0" err="1"/>
              <a:t>надмыщелок</a:t>
            </a:r>
            <a:r>
              <a:rPr lang="ru-RU" sz="3100" dirty="0"/>
              <a:t> бедренной кости; </a:t>
            </a:r>
            <a:endParaRPr lang="ru-RU" sz="3100" dirty="0" smtClean="0"/>
          </a:p>
          <a:p>
            <a:r>
              <a:rPr lang="ru-RU" sz="3100" dirty="0" smtClean="0"/>
              <a:t>23 </a:t>
            </a:r>
            <a:r>
              <a:rPr lang="ru-RU" sz="3100" dirty="0"/>
              <a:t>- надколенник; </a:t>
            </a:r>
            <a:endParaRPr lang="ru-RU" sz="3100" dirty="0" smtClean="0"/>
          </a:p>
          <a:p>
            <a:r>
              <a:rPr lang="ru-RU" sz="3100" dirty="0" smtClean="0"/>
              <a:t>24 </a:t>
            </a:r>
            <a:r>
              <a:rPr lang="ru-RU" sz="3100" dirty="0"/>
              <a:t>- бедренная кость; </a:t>
            </a:r>
            <a:endParaRPr lang="ru-RU" sz="3100" dirty="0" smtClean="0"/>
          </a:p>
          <a:p>
            <a:r>
              <a:rPr lang="ru-RU" sz="3100" dirty="0" smtClean="0"/>
              <a:t>25</a:t>
            </a:r>
            <a:r>
              <a:rPr lang="ru-RU" sz="3100" dirty="0"/>
              <a:t> - большой вертел бедренной кости;</a:t>
            </a:r>
          </a:p>
          <a:p>
            <a:r>
              <a:rPr lang="ru-RU" sz="3100" dirty="0"/>
              <a:t>26 - шейка бедренной кости; </a:t>
            </a:r>
            <a:endParaRPr lang="ru-RU" sz="3100" dirty="0" smtClean="0"/>
          </a:p>
          <a:p>
            <a:r>
              <a:rPr lang="ru-RU" sz="3100" dirty="0" smtClean="0"/>
              <a:t>27 </a:t>
            </a:r>
            <a:r>
              <a:rPr lang="ru-RU" sz="3100" dirty="0"/>
              <a:t>- головка бедренной кости; </a:t>
            </a:r>
            <a:endParaRPr lang="ru-RU" sz="3100" dirty="0" smtClean="0"/>
          </a:p>
          <a:p>
            <a:r>
              <a:rPr lang="ru-RU" sz="3100" dirty="0" smtClean="0"/>
              <a:t>28 </a:t>
            </a:r>
            <a:r>
              <a:rPr lang="ru-RU" sz="3100" dirty="0"/>
              <a:t>- крыло подвздошной кости; </a:t>
            </a:r>
            <a:endParaRPr lang="ru-RU" sz="3100" dirty="0" smtClean="0"/>
          </a:p>
          <a:p>
            <a:r>
              <a:rPr lang="ru-RU" sz="3100" dirty="0" smtClean="0"/>
              <a:t>29 </a:t>
            </a:r>
            <a:r>
              <a:rPr lang="ru-RU" sz="3100" dirty="0"/>
              <a:t>- подвздошный гребень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626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ru-RU" sz="4000" dirty="0" smtClean="0"/>
              <a:t>Кости таза (анатомия)</a:t>
            </a: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628800"/>
            <a:ext cx="1656184" cy="4525963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79712" y="1556792"/>
            <a:ext cx="3524200" cy="504056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3600" dirty="0"/>
              <a:t>Тазовая кость, правая: а - наружная поверхность</a:t>
            </a:r>
            <a:r>
              <a:rPr lang="ru-RU" sz="3600" dirty="0" smtClean="0"/>
              <a:t>:  </a:t>
            </a:r>
          </a:p>
          <a:p>
            <a:r>
              <a:rPr lang="ru-RU" sz="3600" dirty="0" smtClean="0"/>
              <a:t>1 </a:t>
            </a:r>
            <a:r>
              <a:rPr lang="ru-RU" sz="3600" dirty="0"/>
              <a:t>- подвздошная кость; </a:t>
            </a:r>
            <a:endParaRPr lang="ru-RU" sz="3600" dirty="0" smtClean="0"/>
          </a:p>
          <a:p>
            <a:r>
              <a:rPr lang="ru-RU" sz="3600" dirty="0" smtClean="0"/>
              <a:t>2 </a:t>
            </a:r>
            <a:r>
              <a:rPr lang="ru-RU" sz="3600" dirty="0"/>
              <a:t>- наружная губа; </a:t>
            </a:r>
            <a:endParaRPr lang="ru-RU" sz="3600" dirty="0" smtClean="0"/>
          </a:p>
          <a:p>
            <a:r>
              <a:rPr lang="ru-RU" sz="3600" dirty="0" smtClean="0"/>
              <a:t>3 </a:t>
            </a:r>
            <a:r>
              <a:rPr lang="ru-RU" sz="3600" dirty="0"/>
              <a:t>- промежуточная линия; </a:t>
            </a:r>
            <a:endParaRPr lang="ru-RU" sz="3600" dirty="0" smtClean="0"/>
          </a:p>
          <a:p>
            <a:r>
              <a:rPr lang="ru-RU" sz="3600" dirty="0" smtClean="0"/>
              <a:t>4 </a:t>
            </a:r>
            <a:r>
              <a:rPr lang="ru-RU" sz="3600" dirty="0"/>
              <a:t>- внутренняя губа; </a:t>
            </a:r>
            <a:endParaRPr lang="ru-RU" sz="3600" dirty="0" smtClean="0"/>
          </a:p>
          <a:p>
            <a:r>
              <a:rPr lang="ru-RU" sz="3600" dirty="0" smtClean="0"/>
              <a:t>5 </a:t>
            </a:r>
            <a:r>
              <a:rPr lang="ru-RU" sz="3600" dirty="0"/>
              <a:t>- передняя ягодичная линия; </a:t>
            </a:r>
            <a:endParaRPr lang="ru-RU" sz="3600" dirty="0" smtClean="0"/>
          </a:p>
          <a:p>
            <a:r>
              <a:rPr lang="ru-RU" sz="3600" dirty="0" smtClean="0"/>
              <a:t>6 </a:t>
            </a:r>
            <a:r>
              <a:rPr lang="ru-RU" sz="3600" dirty="0"/>
              <a:t>- верхняя передняя подвздошная ость; </a:t>
            </a:r>
            <a:endParaRPr lang="ru-RU" sz="3600" dirty="0" smtClean="0"/>
          </a:p>
          <a:p>
            <a:r>
              <a:rPr lang="ru-RU" sz="3600" dirty="0" smtClean="0"/>
              <a:t>7 </a:t>
            </a:r>
            <a:r>
              <a:rPr lang="ru-RU" sz="3600" dirty="0"/>
              <a:t>- нижняя ягодичная линия; </a:t>
            </a:r>
            <a:endParaRPr lang="ru-RU" sz="3600" dirty="0" smtClean="0"/>
          </a:p>
          <a:p>
            <a:r>
              <a:rPr lang="ru-RU" sz="3600" dirty="0" smtClean="0"/>
              <a:t>8 </a:t>
            </a:r>
            <a:r>
              <a:rPr lang="ru-RU" sz="3600" dirty="0"/>
              <a:t>- нижняя передняя подвздошная ость; </a:t>
            </a:r>
            <a:endParaRPr lang="ru-RU" sz="3600" dirty="0" smtClean="0"/>
          </a:p>
          <a:p>
            <a:r>
              <a:rPr lang="ru-RU" sz="3600" dirty="0" smtClean="0"/>
              <a:t>9 </a:t>
            </a:r>
            <a:r>
              <a:rPr lang="ru-RU" sz="3600" dirty="0"/>
              <a:t>- полулунная поверхность; 10 - запирательный гребень;</a:t>
            </a:r>
          </a:p>
          <a:p>
            <a:r>
              <a:rPr lang="ru-RU" sz="3600" dirty="0"/>
              <a:t>11 - нижняя ветвь лобковой кости;</a:t>
            </a:r>
          </a:p>
          <a:p>
            <a:r>
              <a:rPr lang="ru-RU" sz="3600" dirty="0"/>
              <a:t>12 - запирательная борозда; </a:t>
            </a:r>
            <a:endParaRPr lang="ru-RU" sz="3600" dirty="0" smtClean="0"/>
          </a:p>
          <a:p>
            <a:r>
              <a:rPr lang="ru-RU" sz="3600" dirty="0" smtClean="0"/>
              <a:t>13 </a:t>
            </a:r>
            <a:r>
              <a:rPr lang="ru-RU" sz="3600" dirty="0"/>
              <a:t>- вертлужная вырезка; </a:t>
            </a:r>
            <a:endParaRPr lang="ru-RU" sz="3600" dirty="0" smtClean="0"/>
          </a:p>
          <a:p>
            <a:r>
              <a:rPr lang="ru-RU" sz="3600" dirty="0"/>
              <a:t>1</a:t>
            </a:r>
            <a:r>
              <a:rPr lang="ru-RU" sz="3600" dirty="0" smtClean="0"/>
              <a:t>4 </a:t>
            </a:r>
            <a:r>
              <a:rPr lang="ru-RU" sz="3600" dirty="0"/>
              <a:t>- запирательное отверстие; </a:t>
            </a:r>
            <a:endParaRPr lang="ru-RU" sz="3600" dirty="0" smtClean="0"/>
          </a:p>
          <a:p>
            <a:r>
              <a:rPr lang="ru-RU" sz="3600" dirty="0" smtClean="0"/>
              <a:t>15 </a:t>
            </a:r>
            <a:r>
              <a:rPr lang="ru-RU" sz="3600" dirty="0"/>
              <a:t>- ветвь седалищной кости; </a:t>
            </a:r>
            <a:endParaRPr lang="ru-RU" sz="3600" dirty="0" smtClean="0"/>
          </a:p>
          <a:p>
            <a:r>
              <a:rPr lang="ru-RU" sz="3600" dirty="0" smtClean="0"/>
              <a:t>16 </a:t>
            </a:r>
            <a:r>
              <a:rPr lang="ru-RU" sz="3600" dirty="0"/>
              <a:t>- тело седалищной кости; </a:t>
            </a:r>
            <a:endParaRPr lang="ru-RU" sz="3600" dirty="0" smtClean="0"/>
          </a:p>
          <a:p>
            <a:r>
              <a:rPr lang="ru-RU" sz="3600" dirty="0" smtClean="0"/>
              <a:t>17- </a:t>
            </a:r>
            <a:r>
              <a:rPr lang="ru-RU" sz="3600" dirty="0"/>
              <a:t>седалищный бугор; </a:t>
            </a:r>
            <a:endParaRPr lang="ru-RU" sz="3600" dirty="0" smtClean="0"/>
          </a:p>
          <a:p>
            <a:r>
              <a:rPr lang="ru-RU" sz="3600" dirty="0" smtClean="0"/>
              <a:t>18 </a:t>
            </a:r>
            <a:r>
              <a:rPr lang="ru-RU" sz="3600" dirty="0"/>
              <a:t>- малая седалищная вырезка; </a:t>
            </a:r>
            <a:endParaRPr lang="ru-RU" sz="3600" dirty="0" smtClean="0"/>
          </a:p>
          <a:p>
            <a:r>
              <a:rPr lang="ru-RU" sz="3600" dirty="0" smtClean="0"/>
              <a:t>19 </a:t>
            </a:r>
            <a:r>
              <a:rPr lang="ru-RU" sz="3600" dirty="0"/>
              <a:t>- седалищная ость; </a:t>
            </a:r>
            <a:endParaRPr lang="ru-RU" sz="3600" dirty="0" smtClean="0"/>
          </a:p>
          <a:p>
            <a:r>
              <a:rPr lang="ru-RU" sz="3600" dirty="0" smtClean="0"/>
              <a:t>20 </a:t>
            </a:r>
            <a:r>
              <a:rPr lang="ru-RU" sz="3600" dirty="0"/>
              <a:t>- вертлужная ямка;</a:t>
            </a:r>
          </a:p>
          <a:p>
            <a:r>
              <a:rPr lang="ru-RU" sz="3600" dirty="0"/>
              <a:t>21 - большая седалищная вырезка;</a:t>
            </a:r>
          </a:p>
          <a:p>
            <a:r>
              <a:rPr lang="ru-RU" sz="3600" dirty="0"/>
              <a:t>22 - задняя нижняя седалищная ость; </a:t>
            </a:r>
            <a:endParaRPr lang="ru-RU" sz="3600" dirty="0" smtClean="0"/>
          </a:p>
          <a:p>
            <a:r>
              <a:rPr lang="ru-RU" sz="3600" dirty="0" smtClean="0"/>
              <a:t>23 </a:t>
            </a:r>
            <a:r>
              <a:rPr lang="ru-RU" sz="3600" dirty="0"/>
              <a:t>- задняя верхняя седалищная ость</a:t>
            </a:r>
            <a:r>
              <a:rPr lang="ru-RU" sz="3600" dirty="0" smtClean="0"/>
              <a:t>;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1567820"/>
            <a:ext cx="38884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ru-RU" sz="1200" dirty="0"/>
              <a:t>Тазовая кость, правая: </a:t>
            </a:r>
            <a:r>
              <a:rPr lang="ru-RU" sz="1200" dirty="0" smtClean="0"/>
              <a:t> </a:t>
            </a:r>
            <a:r>
              <a:rPr lang="ru-RU" sz="1200" dirty="0" smtClean="0">
                <a:solidFill>
                  <a:prstClr val="black"/>
                </a:solidFill>
              </a:rPr>
              <a:t>б </a:t>
            </a:r>
            <a:r>
              <a:rPr lang="ru-RU" sz="1200" dirty="0">
                <a:solidFill>
                  <a:prstClr val="black"/>
                </a:solidFill>
              </a:rPr>
              <a:t>- внутренняя поверхность</a:t>
            </a:r>
            <a:r>
              <a:rPr lang="ru-RU" sz="1200" dirty="0" smtClean="0">
                <a:solidFill>
                  <a:prstClr val="black"/>
                </a:solidFill>
              </a:rPr>
              <a:t>: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 </a:t>
            </a:r>
            <a:r>
              <a:rPr lang="ru-RU" sz="1200" dirty="0">
                <a:solidFill>
                  <a:prstClr val="black"/>
                </a:solidFill>
              </a:rPr>
              <a:t>- подвздошный гребень;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2 </a:t>
            </a:r>
            <a:r>
              <a:rPr lang="ru-RU" sz="1200" dirty="0">
                <a:solidFill>
                  <a:prstClr val="black"/>
                </a:solidFill>
              </a:rPr>
              <a:t>- подвздошная ямка;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3 </a:t>
            </a:r>
            <a:r>
              <a:rPr lang="ru-RU" sz="1200" dirty="0">
                <a:solidFill>
                  <a:prstClr val="black"/>
                </a:solidFill>
              </a:rPr>
              <a:t>- дугообразная </a:t>
            </a:r>
            <a:r>
              <a:rPr lang="ru-RU" sz="1200" dirty="0" smtClean="0">
                <a:solidFill>
                  <a:prstClr val="black"/>
                </a:solidFill>
              </a:rPr>
              <a:t>линия;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4 </a:t>
            </a:r>
            <a:r>
              <a:rPr lang="ru-RU" sz="1200" dirty="0">
                <a:solidFill>
                  <a:prstClr val="black"/>
                </a:solidFill>
              </a:rPr>
              <a:t>- подвздошная бугристость;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5 </a:t>
            </a:r>
            <a:r>
              <a:rPr lang="ru-RU" sz="1200" dirty="0">
                <a:solidFill>
                  <a:prstClr val="black"/>
                </a:solidFill>
              </a:rPr>
              <a:t>- ушковидная поверхность;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6 </a:t>
            </a:r>
            <a:r>
              <a:rPr lang="ru-RU" sz="1200" dirty="0">
                <a:solidFill>
                  <a:prstClr val="black"/>
                </a:solidFill>
              </a:rPr>
              <a:t>- большая седалищная вырезка;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7 </a:t>
            </a:r>
            <a:r>
              <a:rPr lang="ru-RU" sz="1200" dirty="0">
                <a:solidFill>
                  <a:prstClr val="black"/>
                </a:solidFill>
              </a:rPr>
              <a:t>- седалищная ость;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8 </a:t>
            </a:r>
            <a:r>
              <a:rPr lang="ru-RU" sz="1200" dirty="0">
                <a:solidFill>
                  <a:prstClr val="black"/>
                </a:solidFill>
              </a:rPr>
              <a:t>- малая седалищная вырезка;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9 </a:t>
            </a:r>
            <a:r>
              <a:rPr lang="ru-RU" sz="1200" dirty="0">
                <a:solidFill>
                  <a:prstClr val="black"/>
                </a:solidFill>
              </a:rPr>
              <a:t>- тело седалищной кости;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10 </a:t>
            </a:r>
            <a:r>
              <a:rPr lang="ru-RU" sz="1200" dirty="0">
                <a:solidFill>
                  <a:prstClr val="black"/>
                </a:solidFill>
              </a:rPr>
              <a:t>- ветвь седалищной кости;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11 </a:t>
            </a:r>
            <a:r>
              <a:rPr lang="ru-RU" sz="1200" dirty="0">
                <a:solidFill>
                  <a:prstClr val="black"/>
                </a:solidFill>
              </a:rPr>
              <a:t>- запирательное отверстие;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12 </a:t>
            </a:r>
            <a:r>
              <a:rPr lang="ru-RU" sz="1200" dirty="0">
                <a:solidFill>
                  <a:prstClr val="black"/>
                </a:solidFill>
              </a:rPr>
              <a:t>- нижняя ветвь лобковой кости;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13 </a:t>
            </a:r>
            <a:r>
              <a:rPr lang="ru-RU" sz="1200" dirty="0">
                <a:solidFill>
                  <a:prstClr val="black"/>
                </a:solidFill>
              </a:rPr>
              <a:t>- </a:t>
            </a:r>
            <a:r>
              <a:rPr lang="ru-RU" sz="1200" dirty="0" err="1">
                <a:solidFill>
                  <a:prstClr val="black"/>
                </a:solidFill>
              </a:rPr>
              <a:t>симфизиальная</a:t>
            </a:r>
            <a:r>
              <a:rPr lang="ru-RU" sz="1200" dirty="0">
                <a:solidFill>
                  <a:prstClr val="black"/>
                </a:solidFill>
              </a:rPr>
              <a:t> поверхность;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14 </a:t>
            </a:r>
            <a:r>
              <a:rPr lang="ru-RU" sz="1200" dirty="0">
                <a:solidFill>
                  <a:prstClr val="black"/>
                </a:solidFill>
              </a:rPr>
              <a:t>- верхняя ветвь лобковой кости;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15 </a:t>
            </a:r>
            <a:r>
              <a:rPr lang="ru-RU" sz="1200" dirty="0">
                <a:solidFill>
                  <a:prstClr val="black"/>
                </a:solidFill>
              </a:rPr>
              <a:t>- лобковый бугорок;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16 </a:t>
            </a:r>
            <a:r>
              <a:rPr lang="ru-RU" sz="1200" dirty="0">
                <a:solidFill>
                  <a:prstClr val="black"/>
                </a:solidFill>
              </a:rPr>
              <a:t>- гребень лобковой </a:t>
            </a:r>
            <a:r>
              <a:rPr lang="ru-RU" sz="1200" dirty="0" smtClean="0">
                <a:solidFill>
                  <a:prstClr val="black"/>
                </a:solidFill>
              </a:rPr>
              <a:t>кости;</a:t>
            </a: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17 </a:t>
            </a:r>
            <a:r>
              <a:rPr lang="ru-RU" sz="1200" dirty="0">
                <a:solidFill>
                  <a:prstClr val="black"/>
                </a:solidFill>
              </a:rPr>
              <a:t>- подвздошно-лобковое возвышение;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18 </a:t>
            </a:r>
            <a:r>
              <a:rPr lang="ru-RU" sz="1200" dirty="0">
                <a:solidFill>
                  <a:prstClr val="black"/>
                </a:solidFill>
              </a:rPr>
              <a:t>- нижняя передняя подвздошная ость; </a:t>
            </a:r>
            <a:endParaRPr lang="ru-RU" sz="1200" dirty="0" smtClean="0">
              <a:solidFill>
                <a:prstClr val="black"/>
              </a:solidFill>
            </a:endParaRPr>
          </a:p>
          <a:p>
            <a:pPr marL="171450" lvl="0" indent="-1714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</a:rPr>
              <a:t>19 </a:t>
            </a:r>
            <a:r>
              <a:rPr lang="ru-RU" sz="1200" dirty="0">
                <a:solidFill>
                  <a:prstClr val="black"/>
                </a:solidFill>
              </a:rPr>
              <a:t>- верхняя передняя подвздошная ость</a:t>
            </a:r>
            <a:br>
              <a:rPr lang="ru-RU" sz="1200" dirty="0">
                <a:solidFill>
                  <a:prstClr val="black"/>
                </a:solidFill>
              </a:rPr>
            </a:br>
            <a:r>
              <a:rPr lang="ru-RU" sz="1000" dirty="0">
                <a:solidFill>
                  <a:prstClr val="black"/>
                </a:solidFill>
              </a:rPr>
              <a:t/>
            </a:r>
            <a:br>
              <a:rPr lang="ru-RU" sz="1000" dirty="0">
                <a:solidFill>
                  <a:prstClr val="black"/>
                </a:solidFill>
              </a:rPr>
            </a:br>
            <a:endParaRPr lang="ru-RU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5832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Бедренная кость (анатомия)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472" y="1600200"/>
            <a:ext cx="3614056" cy="4525963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200" dirty="0"/>
              <a:t>1 - головка бедренной кости (</a:t>
            </a:r>
            <a:r>
              <a:rPr lang="en-US" sz="1200" dirty="0"/>
              <a:t>caput </a:t>
            </a:r>
            <a:r>
              <a:rPr lang="en-US" sz="1200" dirty="0" err="1"/>
              <a:t>ossis</a:t>
            </a:r>
            <a:r>
              <a:rPr lang="en-US" sz="1200" dirty="0"/>
              <a:t> </a:t>
            </a:r>
            <a:r>
              <a:rPr lang="en-US" sz="1200" dirty="0" err="1"/>
              <a:t>femoris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2 </a:t>
            </a:r>
            <a:r>
              <a:rPr lang="en-US" sz="1200" dirty="0"/>
              <a:t>- </a:t>
            </a:r>
            <a:r>
              <a:rPr lang="ru-RU" sz="1200" dirty="0"/>
              <a:t>шейка бедренной кости (</a:t>
            </a:r>
            <a:r>
              <a:rPr lang="en-US" sz="1200" dirty="0" err="1"/>
              <a:t>collum</a:t>
            </a:r>
            <a:r>
              <a:rPr lang="en-US" sz="1200" dirty="0"/>
              <a:t> </a:t>
            </a:r>
            <a:r>
              <a:rPr lang="en-US" sz="1200" dirty="0" err="1"/>
              <a:t>ossis</a:t>
            </a:r>
            <a:r>
              <a:rPr lang="en-US" sz="1200" dirty="0"/>
              <a:t> </a:t>
            </a:r>
            <a:r>
              <a:rPr lang="en-US" sz="1200" dirty="0" err="1"/>
              <a:t>femoris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3 </a:t>
            </a:r>
            <a:r>
              <a:rPr lang="en-US" sz="1200" dirty="0"/>
              <a:t>- </a:t>
            </a:r>
            <a:r>
              <a:rPr lang="ru-RU" sz="1200" dirty="0"/>
              <a:t>большой вертел (</a:t>
            </a:r>
            <a:r>
              <a:rPr lang="en-US" sz="1200" dirty="0"/>
              <a:t>trochanter major); </a:t>
            </a:r>
            <a:endParaRPr lang="ru-RU" sz="1200" dirty="0" smtClean="0"/>
          </a:p>
          <a:p>
            <a:r>
              <a:rPr lang="en-US" sz="1200" dirty="0" smtClean="0"/>
              <a:t>4 </a:t>
            </a:r>
            <a:r>
              <a:rPr lang="en-US" sz="1200" dirty="0"/>
              <a:t>- </a:t>
            </a:r>
            <a:r>
              <a:rPr lang="ru-RU" sz="1200" dirty="0"/>
              <a:t>малый вертел (</a:t>
            </a:r>
            <a:r>
              <a:rPr lang="en-US" sz="1200" dirty="0"/>
              <a:t>trochanter minor); </a:t>
            </a:r>
            <a:endParaRPr lang="ru-RU" sz="1200" dirty="0" smtClean="0"/>
          </a:p>
          <a:p>
            <a:r>
              <a:rPr lang="en-US" sz="1200" dirty="0" smtClean="0"/>
              <a:t>5 </a:t>
            </a:r>
            <a:r>
              <a:rPr lang="en-US" sz="1200" dirty="0"/>
              <a:t>- </a:t>
            </a:r>
            <a:r>
              <a:rPr lang="ru-RU" sz="1200" dirty="0"/>
              <a:t>вертельная ямка (</a:t>
            </a:r>
            <a:r>
              <a:rPr lang="en-US" sz="1200" dirty="0"/>
              <a:t>fossa </a:t>
            </a:r>
            <a:r>
              <a:rPr lang="en-US" sz="1200" dirty="0" err="1"/>
              <a:t>trochanterica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6 </a:t>
            </a:r>
            <a:r>
              <a:rPr lang="en-US" sz="1200" dirty="0"/>
              <a:t>- </a:t>
            </a:r>
            <a:r>
              <a:rPr lang="ru-RU" sz="1200" dirty="0" err="1"/>
              <a:t>межвертельный</a:t>
            </a:r>
            <a:r>
              <a:rPr lang="ru-RU" sz="1200" dirty="0"/>
              <a:t> гребень (</a:t>
            </a:r>
            <a:r>
              <a:rPr lang="en-US" sz="1200" dirty="0"/>
              <a:t>crista </a:t>
            </a:r>
            <a:r>
              <a:rPr lang="en-US" sz="1200" dirty="0" err="1"/>
              <a:t>intertrochanterica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7 </a:t>
            </a:r>
            <a:r>
              <a:rPr lang="en-US" sz="1200" dirty="0"/>
              <a:t>- </a:t>
            </a:r>
            <a:r>
              <a:rPr lang="ru-RU" sz="1200" dirty="0"/>
              <a:t>ягодичная бугристость (</a:t>
            </a:r>
            <a:r>
              <a:rPr lang="en-US" sz="1200" dirty="0" err="1"/>
              <a:t>tuberositas</a:t>
            </a:r>
            <a:r>
              <a:rPr lang="en-US" sz="1200" dirty="0"/>
              <a:t> </a:t>
            </a:r>
            <a:r>
              <a:rPr lang="en-US" sz="1200" dirty="0" err="1"/>
              <a:t>glutea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8 </a:t>
            </a:r>
            <a:r>
              <a:rPr lang="en-US" sz="1200" dirty="0"/>
              <a:t>- </a:t>
            </a:r>
            <a:r>
              <a:rPr lang="ru-RU" sz="1200" dirty="0"/>
              <a:t>медиальная губа (</a:t>
            </a:r>
            <a:r>
              <a:rPr lang="en-US" sz="1200" dirty="0"/>
              <a:t>labium </a:t>
            </a:r>
            <a:r>
              <a:rPr lang="en-US" sz="1200" dirty="0" err="1"/>
              <a:t>mediale</a:t>
            </a:r>
            <a:r>
              <a:rPr lang="en-US" sz="1200" dirty="0"/>
              <a:t>) </a:t>
            </a:r>
            <a:r>
              <a:rPr lang="ru-RU" sz="1200" dirty="0"/>
              <a:t>шероховатой линии; </a:t>
            </a:r>
            <a:endParaRPr lang="ru-RU" sz="1200" dirty="0" smtClean="0"/>
          </a:p>
          <a:p>
            <a:r>
              <a:rPr lang="ru-RU" sz="1200" dirty="0" smtClean="0"/>
              <a:t>9 </a:t>
            </a:r>
            <a:r>
              <a:rPr lang="ru-RU" sz="1200" dirty="0"/>
              <a:t>- латеральная губа (</a:t>
            </a:r>
            <a:r>
              <a:rPr lang="en-US" sz="1200" dirty="0"/>
              <a:t>labium </a:t>
            </a:r>
            <a:r>
              <a:rPr lang="en-US" sz="1200" dirty="0" err="1"/>
              <a:t>laterale</a:t>
            </a:r>
            <a:r>
              <a:rPr lang="en-US" sz="1200" dirty="0"/>
              <a:t>) </a:t>
            </a:r>
            <a:r>
              <a:rPr lang="ru-RU" sz="1200" dirty="0"/>
              <a:t>шероховатой линии; </a:t>
            </a:r>
            <a:endParaRPr lang="ru-RU" sz="1200" dirty="0" smtClean="0"/>
          </a:p>
          <a:p>
            <a:r>
              <a:rPr lang="ru-RU" sz="1200" dirty="0" smtClean="0"/>
              <a:t>10 </a:t>
            </a:r>
            <a:r>
              <a:rPr lang="ru-RU" sz="1200" dirty="0"/>
              <a:t>- межмыщелковая ямка (</a:t>
            </a:r>
            <a:r>
              <a:rPr lang="en-US" sz="1200" dirty="0"/>
              <a:t>fossa </a:t>
            </a:r>
            <a:r>
              <a:rPr lang="en-US" sz="1200" dirty="0" err="1"/>
              <a:t>intercondylaris</a:t>
            </a:r>
            <a:r>
              <a:rPr lang="en-US" sz="1200" dirty="0" smtClean="0"/>
              <a:t>);</a:t>
            </a:r>
            <a:endParaRPr lang="ru-RU" sz="1200" dirty="0" smtClean="0"/>
          </a:p>
          <a:p>
            <a:r>
              <a:rPr lang="en-US" sz="1200" dirty="0" smtClean="0"/>
              <a:t>11 </a:t>
            </a:r>
            <a:r>
              <a:rPr lang="en-US" sz="1200" dirty="0"/>
              <a:t>- </a:t>
            </a:r>
            <a:r>
              <a:rPr lang="ru-RU" sz="1200" dirty="0"/>
              <a:t>медиальный мыщелок (</a:t>
            </a:r>
            <a:r>
              <a:rPr lang="en-US" sz="1200" dirty="0" err="1"/>
              <a:t>condylus</a:t>
            </a:r>
            <a:r>
              <a:rPr lang="en-US" sz="1200" dirty="0"/>
              <a:t> </a:t>
            </a:r>
            <a:r>
              <a:rPr lang="en-US" sz="1200" dirty="0" err="1"/>
              <a:t>medialis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12 </a:t>
            </a:r>
            <a:r>
              <a:rPr lang="en-US" sz="1200" dirty="0"/>
              <a:t>- </a:t>
            </a:r>
            <a:r>
              <a:rPr lang="ru-RU" sz="1200" dirty="0"/>
              <a:t>латеральный мыщелок (</a:t>
            </a:r>
            <a:r>
              <a:rPr lang="en-US" sz="1200" dirty="0" err="1"/>
              <a:t>condylus</a:t>
            </a:r>
            <a:r>
              <a:rPr lang="en-US" sz="1200" dirty="0"/>
              <a:t> </a:t>
            </a:r>
            <a:r>
              <a:rPr lang="en-US" sz="1200" dirty="0" err="1"/>
              <a:t>lateralis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13 </a:t>
            </a:r>
            <a:r>
              <a:rPr lang="en-US" sz="1200" dirty="0"/>
              <a:t>- </a:t>
            </a:r>
            <a:r>
              <a:rPr lang="ru-RU" sz="1200" dirty="0"/>
              <a:t>медиальный </a:t>
            </a:r>
            <a:r>
              <a:rPr lang="ru-RU" sz="1200" dirty="0" err="1"/>
              <a:t>надмыщелок</a:t>
            </a:r>
            <a:r>
              <a:rPr lang="ru-RU" sz="1200" dirty="0"/>
              <a:t> (</a:t>
            </a:r>
            <a:r>
              <a:rPr lang="en-US" sz="1200" dirty="0" err="1"/>
              <a:t>epicondylus</a:t>
            </a:r>
            <a:r>
              <a:rPr lang="en-US" sz="1200" dirty="0"/>
              <a:t> </a:t>
            </a:r>
            <a:r>
              <a:rPr lang="en-US" sz="1200" dirty="0" err="1"/>
              <a:t>medialis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14 </a:t>
            </a:r>
            <a:r>
              <a:rPr lang="en-US" sz="1200" dirty="0"/>
              <a:t>- </a:t>
            </a:r>
            <a:r>
              <a:rPr lang="ru-RU" sz="1200" dirty="0"/>
              <a:t>латеральный </a:t>
            </a:r>
            <a:r>
              <a:rPr lang="ru-RU" sz="1200" dirty="0" err="1"/>
              <a:t>надмыщелок</a:t>
            </a:r>
            <a:r>
              <a:rPr lang="ru-RU" sz="1200" dirty="0"/>
              <a:t> (</a:t>
            </a:r>
            <a:r>
              <a:rPr lang="en-US" sz="1200" dirty="0" err="1"/>
              <a:t>epicondylus</a:t>
            </a:r>
            <a:r>
              <a:rPr lang="en-US" sz="1200" dirty="0"/>
              <a:t> </a:t>
            </a:r>
            <a:r>
              <a:rPr lang="en-US" sz="1200" dirty="0" err="1"/>
              <a:t>lateralis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15 </a:t>
            </a:r>
            <a:r>
              <a:rPr lang="en-US" sz="1200" dirty="0"/>
              <a:t>- </a:t>
            </a:r>
            <a:r>
              <a:rPr lang="ru-RU" sz="1200" dirty="0"/>
              <a:t>тело бедренной-кости (</a:t>
            </a:r>
            <a:r>
              <a:rPr lang="en-US" sz="1200" dirty="0"/>
              <a:t>corpus </a:t>
            </a:r>
            <a:r>
              <a:rPr lang="en-US" sz="1200" dirty="0" err="1"/>
              <a:t>femoris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16 </a:t>
            </a:r>
            <a:r>
              <a:rPr lang="en-US" sz="1200" dirty="0"/>
              <a:t>- </a:t>
            </a:r>
            <a:r>
              <a:rPr lang="ru-RU" sz="1200" dirty="0"/>
              <a:t>шероховатая линия (</a:t>
            </a:r>
            <a:r>
              <a:rPr lang="en-US" sz="1200" dirty="0" err="1"/>
              <a:t>linea</a:t>
            </a:r>
            <a:r>
              <a:rPr lang="en-US" sz="1200" dirty="0"/>
              <a:t> </a:t>
            </a:r>
            <a:r>
              <a:rPr lang="en-US" sz="1200" dirty="0" err="1"/>
              <a:t>aspera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17 </a:t>
            </a:r>
            <a:r>
              <a:rPr lang="en-US" sz="1200" dirty="0"/>
              <a:t>- </a:t>
            </a:r>
            <a:r>
              <a:rPr lang="ru-RU" sz="1200" dirty="0" err="1"/>
              <a:t>межвертельная</a:t>
            </a:r>
            <a:r>
              <a:rPr lang="ru-RU" sz="1200" dirty="0"/>
              <a:t> линия (</a:t>
            </a:r>
            <a:r>
              <a:rPr lang="en-US" sz="1200" dirty="0" err="1"/>
              <a:t>linea</a:t>
            </a:r>
            <a:r>
              <a:rPr lang="en-US" sz="1200" dirty="0"/>
              <a:t> </a:t>
            </a:r>
            <a:r>
              <a:rPr lang="en-US" sz="1200" dirty="0" err="1"/>
              <a:t>intertrochanterica</a:t>
            </a:r>
            <a:r>
              <a:rPr lang="en-US" sz="1200" dirty="0"/>
              <a:t>); </a:t>
            </a:r>
            <a:endParaRPr lang="ru-RU" sz="1200" dirty="0" smtClean="0"/>
          </a:p>
          <a:p>
            <a:r>
              <a:rPr lang="en-US" sz="1200" dirty="0" smtClean="0"/>
              <a:t>18 </a:t>
            </a:r>
            <a:r>
              <a:rPr lang="en-US" sz="1200" dirty="0"/>
              <a:t>- </a:t>
            </a:r>
            <a:r>
              <a:rPr lang="ru-RU" sz="1200" dirty="0"/>
              <a:t>ямка головки бедренной кости (</a:t>
            </a:r>
            <a:r>
              <a:rPr lang="en-US" sz="1200" dirty="0"/>
              <a:t>fovea </a:t>
            </a:r>
            <a:r>
              <a:rPr lang="en-US" sz="1200" dirty="0" err="1"/>
              <a:t>capitis</a:t>
            </a:r>
            <a:r>
              <a:rPr lang="en-US" sz="1200" dirty="0"/>
              <a:t> </a:t>
            </a:r>
            <a:r>
              <a:rPr lang="en-US" sz="1200" dirty="0" err="1"/>
              <a:t>ossis</a:t>
            </a:r>
            <a:r>
              <a:rPr lang="en-US" sz="1200" dirty="0"/>
              <a:t> </a:t>
            </a:r>
            <a:r>
              <a:rPr lang="en-US" sz="1200" dirty="0" err="1"/>
              <a:t>femoris</a:t>
            </a:r>
            <a:r>
              <a:rPr lang="en-US" sz="1200" dirty="0"/>
              <a:t>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320205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Большеберцовая и малоберцовая </a:t>
            </a:r>
            <a:r>
              <a:rPr lang="ru-RU" sz="3600" dirty="0" smtClean="0"/>
              <a:t>кости (анатомия)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124744"/>
            <a:ext cx="2098120" cy="5448790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Большеберцовая и малоберцовая кости, вид сзади: </a:t>
            </a:r>
            <a:endParaRPr lang="ru-RU" dirty="0" smtClean="0"/>
          </a:p>
          <a:p>
            <a:r>
              <a:rPr lang="ru-RU" dirty="0" smtClean="0"/>
              <a:t>1 </a:t>
            </a:r>
            <a:r>
              <a:rPr lang="ru-RU" dirty="0"/>
              <a:t>- </a:t>
            </a:r>
            <a:r>
              <a:rPr lang="ru-RU" dirty="0" err="1"/>
              <a:t>мыщелковое</a:t>
            </a:r>
            <a:r>
              <a:rPr lang="ru-RU" dirty="0"/>
              <a:t> возвышение; </a:t>
            </a:r>
            <a:endParaRPr lang="ru-RU" dirty="0" smtClean="0"/>
          </a:p>
          <a:p>
            <a:r>
              <a:rPr lang="ru-RU" dirty="0" smtClean="0"/>
              <a:t>2 </a:t>
            </a:r>
            <a:r>
              <a:rPr lang="ru-RU" dirty="0"/>
              <a:t>- малоберцовая суставная поверхность; </a:t>
            </a:r>
            <a:endParaRPr lang="ru-RU" dirty="0" smtClean="0"/>
          </a:p>
          <a:p>
            <a:r>
              <a:rPr lang="ru-RU" dirty="0" smtClean="0"/>
              <a:t>3 </a:t>
            </a:r>
            <a:r>
              <a:rPr lang="ru-RU" dirty="0"/>
              <a:t>- питательное отверстие; </a:t>
            </a:r>
            <a:endParaRPr lang="ru-RU" dirty="0" smtClean="0"/>
          </a:p>
          <a:p>
            <a:r>
              <a:rPr lang="ru-RU" dirty="0" smtClean="0"/>
              <a:t>4 </a:t>
            </a:r>
            <a:r>
              <a:rPr lang="ru-RU" dirty="0"/>
              <a:t>- задняя поверхность; </a:t>
            </a:r>
            <a:endParaRPr lang="ru-RU" dirty="0" smtClean="0"/>
          </a:p>
          <a:p>
            <a:r>
              <a:rPr lang="ru-RU" dirty="0" smtClean="0"/>
              <a:t>5 </a:t>
            </a:r>
            <a:r>
              <a:rPr lang="ru-RU" dirty="0"/>
              <a:t>- тело большеберцовой кости; </a:t>
            </a:r>
            <a:endParaRPr lang="ru-RU" dirty="0" smtClean="0"/>
          </a:p>
          <a:p>
            <a:r>
              <a:rPr lang="ru-RU" dirty="0" smtClean="0"/>
              <a:t>6 </a:t>
            </a:r>
            <a:r>
              <a:rPr lang="ru-RU" dirty="0"/>
              <a:t>- медиальная лодыжка; </a:t>
            </a:r>
            <a:endParaRPr lang="ru-RU" dirty="0" smtClean="0"/>
          </a:p>
          <a:p>
            <a:r>
              <a:rPr lang="ru-RU" dirty="0" smtClean="0"/>
              <a:t>7 </a:t>
            </a:r>
            <a:r>
              <a:rPr lang="ru-RU" dirty="0"/>
              <a:t>- </a:t>
            </a:r>
            <a:r>
              <a:rPr lang="ru-RU" dirty="0" err="1"/>
              <a:t>лодыжковая</a:t>
            </a:r>
            <a:r>
              <a:rPr lang="ru-RU" dirty="0"/>
              <a:t> борозда; </a:t>
            </a:r>
            <a:endParaRPr lang="ru-RU" dirty="0" smtClean="0"/>
          </a:p>
          <a:p>
            <a:r>
              <a:rPr lang="ru-RU" dirty="0" smtClean="0"/>
              <a:t>8 </a:t>
            </a:r>
            <a:r>
              <a:rPr lang="ru-RU" dirty="0"/>
              <a:t>- медиальный край; </a:t>
            </a:r>
            <a:endParaRPr lang="ru-RU" dirty="0" smtClean="0"/>
          </a:p>
          <a:p>
            <a:r>
              <a:rPr lang="ru-RU" dirty="0" smtClean="0"/>
              <a:t>9 </a:t>
            </a:r>
            <a:r>
              <a:rPr lang="ru-RU" dirty="0"/>
              <a:t>- линия камбаловидной мышцы; </a:t>
            </a:r>
            <a:endParaRPr lang="ru-RU" dirty="0" smtClean="0"/>
          </a:p>
          <a:p>
            <a:r>
              <a:rPr lang="ru-RU" dirty="0" smtClean="0"/>
              <a:t>10 </a:t>
            </a:r>
            <a:r>
              <a:rPr lang="ru-RU" dirty="0"/>
              <a:t>- верхушка головки малоберцовой кости; </a:t>
            </a:r>
            <a:endParaRPr lang="ru-RU" dirty="0" smtClean="0"/>
          </a:p>
          <a:p>
            <a:r>
              <a:rPr lang="ru-RU" dirty="0" smtClean="0"/>
              <a:t>11 </a:t>
            </a:r>
            <a:r>
              <a:rPr lang="ru-RU" dirty="0"/>
              <a:t>- головка малоберцовой кости; </a:t>
            </a:r>
            <a:endParaRPr lang="ru-RU" dirty="0" smtClean="0"/>
          </a:p>
          <a:p>
            <a:r>
              <a:rPr lang="ru-RU" dirty="0" smtClean="0"/>
              <a:t>12 </a:t>
            </a:r>
            <a:r>
              <a:rPr lang="ru-RU" dirty="0"/>
              <a:t>- задний край; </a:t>
            </a:r>
            <a:endParaRPr lang="ru-RU" dirty="0" smtClean="0"/>
          </a:p>
          <a:p>
            <a:r>
              <a:rPr lang="ru-RU" dirty="0" smtClean="0"/>
              <a:t>13 </a:t>
            </a:r>
            <a:r>
              <a:rPr lang="ru-RU" dirty="0"/>
              <a:t>- задняя поверхность; </a:t>
            </a:r>
            <a:endParaRPr lang="ru-RU" dirty="0" smtClean="0"/>
          </a:p>
          <a:p>
            <a:r>
              <a:rPr lang="ru-RU" dirty="0" smtClean="0"/>
              <a:t>14 </a:t>
            </a:r>
            <a:r>
              <a:rPr lang="ru-RU" dirty="0"/>
              <a:t>- питательное отверстие; </a:t>
            </a:r>
            <a:endParaRPr lang="ru-RU" dirty="0" smtClean="0"/>
          </a:p>
          <a:p>
            <a:r>
              <a:rPr lang="ru-RU" dirty="0" smtClean="0"/>
              <a:t>15 </a:t>
            </a:r>
            <a:r>
              <a:rPr lang="ru-RU" dirty="0"/>
              <a:t>- латеральная поверхность; </a:t>
            </a:r>
            <a:endParaRPr lang="ru-RU" dirty="0" smtClean="0"/>
          </a:p>
          <a:p>
            <a:r>
              <a:rPr lang="ru-RU" dirty="0" smtClean="0"/>
              <a:t>16 </a:t>
            </a:r>
            <a:r>
              <a:rPr lang="ru-RU" dirty="0"/>
              <a:t>- латеральная лодыжка; </a:t>
            </a:r>
            <a:endParaRPr lang="ru-RU" dirty="0" smtClean="0"/>
          </a:p>
          <a:p>
            <a:r>
              <a:rPr lang="ru-RU" dirty="0" smtClean="0"/>
              <a:t>17 </a:t>
            </a:r>
            <a:r>
              <a:rPr lang="ru-RU" dirty="0"/>
              <a:t>- медиальный гребень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330272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Стопа (анатомия)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1268760"/>
            <a:ext cx="6624736" cy="2949882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99592" y="4221088"/>
            <a:ext cx="7787208" cy="25922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Кости стопы, правой, вид сверху:</a:t>
            </a:r>
          </a:p>
          <a:p>
            <a:pPr marL="0" indent="0">
              <a:buNone/>
            </a:pPr>
            <a:r>
              <a:rPr lang="ru-RU" dirty="0"/>
              <a:t>1 - пяточная кость; </a:t>
            </a:r>
            <a:r>
              <a:rPr lang="ru-RU" dirty="0" smtClean="0"/>
              <a:t>2 </a:t>
            </a:r>
            <a:r>
              <a:rPr lang="ru-RU" dirty="0"/>
              <a:t>- блок таранной кости; </a:t>
            </a:r>
            <a:r>
              <a:rPr lang="ru-RU" dirty="0" smtClean="0"/>
              <a:t>3 </a:t>
            </a:r>
            <a:r>
              <a:rPr lang="ru-RU" dirty="0"/>
              <a:t>- таранная кость; </a:t>
            </a:r>
            <a:r>
              <a:rPr lang="ru-RU" dirty="0" smtClean="0"/>
              <a:t>4 </a:t>
            </a:r>
            <a:r>
              <a:rPr lang="ru-RU" dirty="0"/>
              <a:t>- ладьевидная кость; </a:t>
            </a:r>
            <a:r>
              <a:rPr lang="ru-RU" dirty="0" smtClean="0"/>
              <a:t>5 </a:t>
            </a:r>
            <a:r>
              <a:rPr lang="ru-RU" dirty="0"/>
              <a:t>- медиальная клиновидная </a:t>
            </a:r>
            <a:r>
              <a:rPr lang="ru-RU" dirty="0" smtClean="0"/>
              <a:t>кость; 6 </a:t>
            </a:r>
            <a:r>
              <a:rPr lang="ru-RU" dirty="0"/>
              <a:t>- промежуточная клиновидная кость; </a:t>
            </a:r>
            <a:r>
              <a:rPr lang="ru-RU" dirty="0" smtClean="0"/>
              <a:t>7 </a:t>
            </a:r>
            <a:r>
              <a:rPr lang="ru-RU" dirty="0"/>
              <a:t>- I плюсневая кость; 8 - проксимальная фаланга; 9 - дистальная (ногтевая) фаланга; 10 - средняя фаланга; 11 - бугристость V плюсневой кости; 12 - кубовидная кость; 13 - латеральная клиновидная кость; 14 - бугор пяточной кости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8431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260648"/>
            <a:ext cx="5616624" cy="6530958"/>
          </a:xfrm>
        </p:spPr>
      </p:pic>
    </p:spTree>
    <p:extLst>
      <p:ext uri="{BB962C8B-B14F-4D97-AF65-F5344CB8AC3E}">
        <p14:creationId xmlns:p14="http://schemas.microsoft.com/office/powerpoint/2010/main" xmlns="" val="68794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Общие принципы рентгенологического исследования конечностей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 рентгенологическом исследовании конечностей основной методикой является рентгенография.</a:t>
            </a:r>
          </a:p>
          <a:p>
            <a:r>
              <a:rPr lang="ru-RU" dirty="0" smtClean="0"/>
              <a:t>Показаниями к рентгенографии </a:t>
            </a:r>
          </a:p>
          <a:p>
            <a:pPr lvl="1"/>
            <a:r>
              <a:rPr lang="ru-RU" dirty="0" smtClean="0"/>
              <a:t>Травма</a:t>
            </a:r>
          </a:p>
          <a:p>
            <a:pPr lvl="1"/>
            <a:r>
              <a:rPr lang="ru-RU" dirty="0" smtClean="0"/>
              <a:t>Заболевания костно-суставного аппарата конечностей</a:t>
            </a:r>
          </a:p>
          <a:p>
            <a:r>
              <a:rPr lang="ru-RU" dirty="0" smtClean="0"/>
              <a:t>Противопоказаний к рентгенографии конечностей практически не существует.</a:t>
            </a:r>
          </a:p>
          <a:p>
            <a:r>
              <a:rPr lang="ru-RU" dirty="0" smtClean="0"/>
              <a:t>Специальной подготовки к рентгенографии конечностей не требуется</a:t>
            </a:r>
          </a:p>
          <a:p>
            <a:r>
              <a:rPr lang="ru-RU" dirty="0" smtClean="0"/>
              <a:t>Гипс снимается. При невозможности снятия гипса</a:t>
            </a:r>
          </a:p>
          <a:p>
            <a:pPr lvl="1"/>
            <a:r>
              <a:rPr lang="ru-RU" dirty="0" smtClean="0"/>
              <a:t>Средний гипс увеличение </a:t>
            </a:r>
            <a:r>
              <a:rPr lang="ru-RU" dirty="0" err="1" smtClean="0"/>
              <a:t>мАс</a:t>
            </a:r>
            <a:r>
              <a:rPr lang="ru-RU" dirty="0" smtClean="0"/>
              <a:t> на 50% или кВ на 5-7 кВ</a:t>
            </a:r>
          </a:p>
          <a:p>
            <a:pPr lvl="1"/>
            <a:r>
              <a:rPr lang="ru-RU" dirty="0" smtClean="0"/>
              <a:t>Объемный гипс увеличение </a:t>
            </a:r>
            <a:r>
              <a:rPr lang="ru-RU" dirty="0" err="1" smtClean="0"/>
              <a:t>мАс</a:t>
            </a:r>
            <a:r>
              <a:rPr lang="ru-RU" dirty="0" smtClean="0"/>
              <a:t> на 100% или кВ на 8-10 кВ</a:t>
            </a:r>
          </a:p>
          <a:p>
            <a:pPr lvl="1"/>
            <a:r>
              <a:rPr lang="ru-RU" dirty="0" smtClean="0"/>
              <a:t>Пластиковый гипс увеличение </a:t>
            </a:r>
            <a:r>
              <a:rPr lang="ru-RU" dirty="0" err="1" smtClean="0"/>
              <a:t>мАс</a:t>
            </a:r>
            <a:r>
              <a:rPr lang="ru-RU" dirty="0" smtClean="0"/>
              <a:t> на 25% или кВ на 3-4 кВ</a:t>
            </a:r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1059</Words>
  <Application>Microsoft Office PowerPoint</Application>
  <PresentationFormat>Экран (4:3)</PresentationFormat>
  <Paragraphs>201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Нижняя конечность</vt:lpstr>
      <vt:lpstr>Строение трубчатой кости</vt:lpstr>
      <vt:lpstr>Нижняя конечность (анатомия)</vt:lpstr>
      <vt:lpstr>Кости таза (анатомия)</vt:lpstr>
      <vt:lpstr>Бедренная кость (анатомия)</vt:lpstr>
      <vt:lpstr>Большеберцовая и малоберцовая кости (анатомия)</vt:lpstr>
      <vt:lpstr>Стопа (анатомия)</vt:lpstr>
      <vt:lpstr>Слайд 8</vt:lpstr>
      <vt:lpstr>Общие принципы рентгенологического исследования конечностей</vt:lpstr>
      <vt:lpstr>Основные и специальные проекции при рентгенографии пальцев</vt:lpstr>
      <vt:lpstr>Укладки при рентгенографии пальцев стопы</vt:lpstr>
      <vt:lpstr>Основные и специальные проекции при рентгенографии стопы</vt:lpstr>
      <vt:lpstr>Укладка для рентгенографии стопы в прямой тыльной проекции</vt:lpstr>
      <vt:lpstr>Специальные проекции стопы</vt:lpstr>
      <vt:lpstr>Правильная укладка для рентгенографии таранной кости</vt:lpstr>
      <vt:lpstr>Рентгеновские укладки пяточной кости</vt:lpstr>
      <vt:lpstr>Рентгеновские укладки голеностопного сустава</vt:lpstr>
      <vt:lpstr>Рентгенография при неотложных состояниях</vt:lpstr>
      <vt:lpstr>Рентгеновские укладки при рентгенографии голени</vt:lpstr>
      <vt:lpstr>Информативность снимка и укладки при тяжелом состоянии пациента</vt:lpstr>
      <vt:lpstr>Рентгеновские укладки при рентгенографии коленного сустава </vt:lpstr>
      <vt:lpstr>Боковая проекция коленного сустава</vt:lpstr>
      <vt:lpstr>Косая проекция коленного сустава</vt:lpstr>
      <vt:lpstr>Коленный сустав — межмыщелковая ямка</vt:lpstr>
      <vt:lpstr>Надколенник и надколенниково-бедренный сустав</vt:lpstr>
      <vt:lpstr>Бедренная кость — средняя и дистальная треть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медицинского страхования</dc:title>
  <dc:creator>Андрей</dc:creator>
  <cp:lastModifiedBy>Alex</cp:lastModifiedBy>
  <cp:revision>93</cp:revision>
  <dcterms:created xsi:type="dcterms:W3CDTF">2015-02-04T19:35:40Z</dcterms:created>
  <dcterms:modified xsi:type="dcterms:W3CDTF">2015-03-23T09:04:00Z</dcterms:modified>
</cp:coreProperties>
</file>