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4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3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3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11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9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02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27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4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8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EDEA-452E-41A1-A56E-60ACCCE1B88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64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Проксимальный отдел </a:t>
            </a:r>
            <a:r>
              <a:rPr lang="ru-RU" sz="3600" dirty="0"/>
              <a:t>плечевой </a:t>
            </a:r>
            <a:r>
              <a:rPr lang="ru-RU" sz="3600" dirty="0" smtClean="0"/>
              <a:t>кости и </a:t>
            </a:r>
            <a:r>
              <a:rPr lang="ru-RU" sz="3600" dirty="0"/>
              <a:t>плечевой пояс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Сертификационный курс </a:t>
            </a:r>
          </a:p>
          <a:p>
            <a:pPr algn="r"/>
            <a:r>
              <a:rPr lang="ru-RU" dirty="0" smtClean="0"/>
              <a:t>«Лабораторное дело в рентгенологии»</a:t>
            </a:r>
          </a:p>
          <a:p>
            <a:pPr algn="r"/>
            <a:r>
              <a:rPr lang="ru-RU" dirty="0" err="1" smtClean="0"/>
              <a:t>Тихмянов</a:t>
            </a:r>
            <a:r>
              <a:rPr lang="ru-RU" dirty="0" smtClean="0"/>
              <a:t> Андрей Юрьевич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6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Укладка для рентгенографии плечевого сустава в боковой проекции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12538"/>
            <a:ext cx="2507405" cy="46136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02769"/>
            <a:ext cx="2398930" cy="4623394"/>
          </a:xfrm>
        </p:spPr>
      </p:pic>
    </p:spTree>
    <p:extLst>
      <p:ext uri="{BB962C8B-B14F-4D97-AF65-F5344CB8AC3E}">
        <p14:creationId xmlns:p14="http://schemas.microsoft.com/office/powerpoint/2010/main" xmlns="" val="243101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Укладка для рентгенографии лопатки в прямой задней проекции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08920"/>
            <a:ext cx="4762500" cy="3019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56792"/>
            <a:ext cx="3552978" cy="48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13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трубчатой кости</a:t>
            </a:r>
            <a:endParaRPr lang="ru-RU" dirty="0"/>
          </a:p>
        </p:txBody>
      </p:sp>
      <p:pic>
        <p:nvPicPr>
          <p:cNvPr id="5" name="Содержимое 4" descr="kost__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1574" y="1600200"/>
            <a:ext cx="192985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1 -- диафиз; </a:t>
            </a:r>
          </a:p>
          <a:p>
            <a:r>
              <a:rPr lang="ru-RU" dirty="0" smtClean="0"/>
              <a:t>2 — эпифизы; </a:t>
            </a:r>
          </a:p>
          <a:p>
            <a:r>
              <a:rPr lang="ru-RU" dirty="0" smtClean="0"/>
              <a:t>3 — костномозговая полость; </a:t>
            </a:r>
          </a:p>
          <a:p>
            <a:r>
              <a:rPr lang="ru-RU" dirty="0" smtClean="0"/>
              <a:t>4 — надкостница; </a:t>
            </a:r>
          </a:p>
          <a:p>
            <a:r>
              <a:rPr lang="ru-RU" dirty="0" smtClean="0"/>
              <a:t>5 — надхрящница; </a:t>
            </a:r>
          </a:p>
          <a:p>
            <a:r>
              <a:rPr lang="ru-RU" dirty="0" smtClean="0"/>
              <a:t>6 — суставной хрящ; </a:t>
            </a:r>
          </a:p>
          <a:p>
            <a:r>
              <a:rPr lang="ru-RU" dirty="0" smtClean="0"/>
              <a:t>7 — губчатое костное вещество; </a:t>
            </a:r>
          </a:p>
          <a:p>
            <a:r>
              <a:rPr lang="ru-RU" dirty="0" smtClean="0"/>
              <a:t>8 — компактное костное вещество; </a:t>
            </a:r>
          </a:p>
          <a:p>
            <a:r>
              <a:rPr lang="ru-RU" dirty="0" smtClean="0"/>
              <a:t>9 — </a:t>
            </a:r>
            <a:r>
              <a:rPr lang="ru-RU" dirty="0" err="1" smtClean="0"/>
              <a:t>эндохондральная</a:t>
            </a:r>
            <a:r>
              <a:rPr lang="ru-RU" dirty="0" smtClean="0"/>
              <a:t> (возникшая внутри хряща) кость; </a:t>
            </a:r>
          </a:p>
          <a:p>
            <a:r>
              <a:rPr lang="ru-RU" dirty="0" smtClean="0"/>
              <a:t>10 — пластинка роста.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Проксимальный отдел </a:t>
            </a:r>
            <a:r>
              <a:rPr lang="ru-RU" sz="3200" dirty="0"/>
              <a:t>плечевой кости</a:t>
            </a:r>
            <a:br>
              <a:rPr lang="ru-RU" sz="3200" dirty="0"/>
            </a:br>
            <a:r>
              <a:rPr lang="ru-RU" sz="3200" dirty="0"/>
              <a:t>и плечевой </a:t>
            </a:r>
            <a:r>
              <a:rPr lang="ru-RU" sz="3200" dirty="0" smtClean="0"/>
              <a:t>пояс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72000" y="1844824"/>
            <a:ext cx="4176464" cy="44130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23688"/>
            <a:ext cx="4038600" cy="4078986"/>
          </a:xfrm>
        </p:spPr>
      </p:pic>
    </p:spTree>
    <p:extLst>
      <p:ext uri="{BB962C8B-B14F-4D97-AF65-F5344CB8AC3E}">
        <p14:creationId xmlns:p14="http://schemas.microsoft.com/office/powerpoint/2010/main" xmlns="" val="41662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Лопатка и грудина (анатомия)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46" y="1600200"/>
            <a:ext cx="3502108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Лопатка (А, Б, В) и ключица (Г) правые. А - вид сзади; Б - вид справа; В - вид спереди;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- верхний край (</a:t>
            </a:r>
            <a:r>
              <a:rPr lang="en-US" dirty="0" err="1"/>
              <a:t>margo</a:t>
            </a:r>
            <a:r>
              <a:rPr lang="en-US" dirty="0"/>
              <a:t> superior);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- </a:t>
            </a:r>
            <a:r>
              <a:rPr lang="ru-RU" dirty="0"/>
              <a:t>медиальный край (</a:t>
            </a:r>
            <a:r>
              <a:rPr lang="en-US" dirty="0" err="1"/>
              <a:t>margo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/>
              <a:t>- </a:t>
            </a:r>
            <a:r>
              <a:rPr lang="ru-RU" dirty="0"/>
              <a:t>латеральный край (</a:t>
            </a:r>
            <a:r>
              <a:rPr lang="en-US" dirty="0" err="1"/>
              <a:t>margo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/>
              <a:t>- </a:t>
            </a:r>
            <a:r>
              <a:rPr lang="ru-RU" dirty="0"/>
              <a:t>верхний угол (</a:t>
            </a:r>
            <a:r>
              <a:rPr lang="en-US" dirty="0" err="1"/>
              <a:t>angulus</a:t>
            </a:r>
            <a:r>
              <a:rPr lang="en-US" dirty="0"/>
              <a:t> superior);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/>
              <a:t>- </a:t>
            </a:r>
            <a:r>
              <a:rPr lang="ru-RU" dirty="0"/>
              <a:t>латеральный угол (</a:t>
            </a:r>
            <a:r>
              <a:rPr lang="en-US" dirty="0" err="1"/>
              <a:t>angulus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6 </a:t>
            </a:r>
            <a:r>
              <a:rPr lang="en-US" dirty="0"/>
              <a:t>- </a:t>
            </a:r>
            <a:r>
              <a:rPr lang="ru-RU" dirty="0"/>
              <a:t>нижний угол (</a:t>
            </a:r>
            <a:r>
              <a:rPr lang="en-US" dirty="0" err="1"/>
              <a:t>angulus</a:t>
            </a:r>
            <a:r>
              <a:rPr lang="en-US" dirty="0"/>
              <a:t> inferior);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7 </a:t>
            </a:r>
            <a:r>
              <a:rPr lang="en-US" dirty="0"/>
              <a:t>- </a:t>
            </a:r>
            <a:r>
              <a:rPr lang="ru-RU" dirty="0" err="1"/>
              <a:t>подостная</a:t>
            </a:r>
            <a:r>
              <a:rPr lang="ru-RU" dirty="0"/>
              <a:t> ямка (</a:t>
            </a:r>
            <a:r>
              <a:rPr lang="en-US" dirty="0"/>
              <a:t>fossa </a:t>
            </a:r>
            <a:r>
              <a:rPr lang="en-US" dirty="0" err="1"/>
              <a:t>infraspinata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8 </a:t>
            </a:r>
            <a:r>
              <a:rPr lang="en-US" dirty="0"/>
              <a:t>- </a:t>
            </a:r>
            <a:r>
              <a:rPr lang="ru-RU" dirty="0"/>
              <a:t>ость лопатки (</a:t>
            </a:r>
            <a:r>
              <a:rPr lang="en-US" dirty="0" err="1"/>
              <a:t>spina</a:t>
            </a:r>
            <a:r>
              <a:rPr lang="en-US" dirty="0"/>
              <a:t> scapulae);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9 </a:t>
            </a:r>
            <a:r>
              <a:rPr lang="en-US" dirty="0"/>
              <a:t>- </a:t>
            </a:r>
            <a:r>
              <a:rPr lang="ru-RU" dirty="0"/>
              <a:t>надостная ямка (</a:t>
            </a:r>
            <a:r>
              <a:rPr lang="en-US" dirty="0"/>
              <a:t>fossa </a:t>
            </a:r>
            <a:r>
              <a:rPr lang="en-US" dirty="0" err="1"/>
              <a:t>supraspinata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/>
              <a:t>- </a:t>
            </a:r>
            <a:r>
              <a:rPr lang="ru-RU" dirty="0" err="1"/>
              <a:t>акромион</a:t>
            </a:r>
            <a:r>
              <a:rPr lang="ru-RU" dirty="0"/>
              <a:t> (</a:t>
            </a:r>
            <a:r>
              <a:rPr lang="en-US" dirty="0"/>
              <a:t>acromion);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11 </a:t>
            </a:r>
            <a:r>
              <a:rPr lang="en-US" dirty="0"/>
              <a:t>- </a:t>
            </a:r>
            <a:r>
              <a:rPr lang="ru-RU" dirty="0"/>
              <a:t>клювовидный отросток (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coracoideus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12 </a:t>
            </a:r>
            <a:r>
              <a:rPr lang="en-US" dirty="0"/>
              <a:t>- </a:t>
            </a:r>
            <a:r>
              <a:rPr lang="ru-RU" dirty="0"/>
              <a:t>вырезка лопатки (</a:t>
            </a:r>
            <a:r>
              <a:rPr lang="en-US" dirty="0" err="1"/>
              <a:t>incisure</a:t>
            </a:r>
            <a:r>
              <a:rPr lang="en-US" dirty="0"/>
              <a:t> scapulae);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13 </a:t>
            </a:r>
            <a:r>
              <a:rPr lang="en-US" dirty="0"/>
              <a:t>- </a:t>
            </a:r>
            <a:r>
              <a:rPr lang="ru-RU" dirty="0"/>
              <a:t>подлопаточная ямка (</a:t>
            </a:r>
            <a:r>
              <a:rPr lang="en-US" dirty="0"/>
              <a:t>fossa </a:t>
            </a:r>
            <a:r>
              <a:rPr lang="en-US" dirty="0" err="1"/>
              <a:t>subscapulars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14 </a:t>
            </a:r>
            <a:r>
              <a:rPr lang="en-US" dirty="0"/>
              <a:t>- </a:t>
            </a:r>
            <a:r>
              <a:rPr lang="ru-RU" dirty="0"/>
              <a:t>шейка лопатки (</a:t>
            </a:r>
            <a:r>
              <a:rPr lang="en-US" dirty="0" err="1"/>
              <a:t>collum</a:t>
            </a:r>
            <a:r>
              <a:rPr lang="en-US" dirty="0"/>
              <a:t> scapulae);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15 </a:t>
            </a:r>
            <a:r>
              <a:rPr lang="en-US" dirty="0"/>
              <a:t>- </a:t>
            </a:r>
            <a:r>
              <a:rPr lang="ru-RU" dirty="0"/>
              <a:t>суставная впадина (</a:t>
            </a:r>
            <a:r>
              <a:rPr lang="en-US" dirty="0" err="1"/>
              <a:t>cavitas</a:t>
            </a:r>
            <a:r>
              <a:rPr lang="en-US" dirty="0"/>
              <a:t> </a:t>
            </a:r>
            <a:r>
              <a:rPr lang="en-US" dirty="0" err="1"/>
              <a:t>glenoidalis</a:t>
            </a:r>
            <a:r>
              <a:rPr lang="en-US" dirty="0"/>
              <a:t>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 </a:t>
            </a:r>
            <a:r>
              <a:rPr lang="ru-RU" dirty="0"/>
              <a:t>- ключица (вид спереди, снизу):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- тело ключицы (</a:t>
            </a:r>
            <a:r>
              <a:rPr lang="en-US" dirty="0"/>
              <a:t>corpus </a:t>
            </a:r>
            <a:r>
              <a:rPr lang="en-US" dirty="0" err="1"/>
              <a:t>claviculae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- </a:t>
            </a:r>
            <a:r>
              <a:rPr lang="ru-RU" dirty="0"/>
              <a:t>акромиальный конец (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acromialis</a:t>
            </a:r>
            <a:r>
              <a:rPr lang="en-US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/>
              <a:t>- </a:t>
            </a:r>
            <a:r>
              <a:rPr lang="ru-RU" dirty="0"/>
              <a:t>грудинный конец (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sternalis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858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Укладки плечевого сустава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Плечо (не травма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ОСНОВНЫЕ ПРОЕКЦИИ</a:t>
            </a:r>
          </a:p>
          <a:p>
            <a:r>
              <a:rPr lang="ru-RU" dirty="0" smtClean="0"/>
              <a:t>Задняя </a:t>
            </a:r>
            <a:r>
              <a:rPr lang="ru-RU" dirty="0"/>
              <a:t>проекция с ротацией </a:t>
            </a:r>
            <a:r>
              <a:rPr lang="ru-RU" dirty="0" smtClean="0"/>
              <a:t>наружу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Задняя </a:t>
            </a:r>
            <a:r>
              <a:rPr lang="ru-RU" dirty="0"/>
              <a:t>проекция с ротацией </a:t>
            </a:r>
            <a:r>
              <a:rPr lang="ru-RU" dirty="0" smtClean="0"/>
              <a:t>внутрь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СПЕЦИАЛЬНЫЕ </a:t>
            </a:r>
            <a:r>
              <a:rPr lang="ru-RU" dirty="0"/>
              <a:t>ПРОЕКЦИИ</a:t>
            </a:r>
          </a:p>
          <a:p>
            <a:r>
              <a:rPr lang="ru-RU" dirty="0" err="1" smtClean="0"/>
              <a:t>Hижне</a:t>
            </a:r>
            <a:r>
              <a:rPr lang="ru-RU" dirty="0" smtClean="0"/>
              <a:t>-верхняя аксиальная проекция </a:t>
            </a:r>
            <a:r>
              <a:rPr lang="ru-RU" dirty="0"/>
              <a:t>(метод Лоуренса), </a:t>
            </a:r>
          </a:p>
          <a:p>
            <a:r>
              <a:rPr lang="ru-RU" dirty="0" smtClean="0"/>
              <a:t>Нижне-верхняя </a:t>
            </a:r>
            <a:r>
              <a:rPr lang="ru-RU" dirty="0"/>
              <a:t>аксиальная </a:t>
            </a:r>
            <a:r>
              <a:rPr lang="ru-RU" dirty="0" smtClean="0"/>
              <a:t> проекция </a:t>
            </a:r>
            <a:r>
              <a:rPr lang="ru-RU" dirty="0"/>
              <a:t>(метод «Вест-</a:t>
            </a:r>
            <a:r>
              <a:rPr lang="ru-RU" dirty="0" err="1"/>
              <a:t>Пойнт</a:t>
            </a:r>
            <a:r>
              <a:rPr lang="ru-RU" dirty="0"/>
              <a:t>»), </a:t>
            </a:r>
          </a:p>
          <a:p>
            <a:r>
              <a:rPr lang="ru-RU" dirty="0" smtClean="0"/>
              <a:t>Задняя </a:t>
            </a:r>
            <a:r>
              <a:rPr lang="ru-RU" dirty="0"/>
              <a:t>косая — суставной </a:t>
            </a:r>
            <a:r>
              <a:rPr lang="ru-RU" dirty="0" smtClean="0"/>
              <a:t> впадины </a:t>
            </a:r>
            <a:r>
              <a:rPr lang="ru-RU" dirty="0"/>
              <a:t>(метод </a:t>
            </a:r>
            <a:r>
              <a:rPr lang="ru-RU" dirty="0" err="1" smtClean="0"/>
              <a:t>Грэши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Тангенциальная проекция — </a:t>
            </a:r>
            <a:r>
              <a:rPr lang="ru-RU" dirty="0" err="1" smtClean="0"/>
              <a:t>межбугорковой</a:t>
            </a:r>
            <a:r>
              <a:rPr lang="ru-RU" dirty="0" smtClean="0"/>
              <a:t> </a:t>
            </a:r>
            <a:r>
              <a:rPr lang="ru-RU" dirty="0"/>
              <a:t>борозды (метод </a:t>
            </a:r>
            <a:r>
              <a:rPr lang="ru-RU" dirty="0" smtClean="0"/>
              <a:t>Фиска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Плечо (травма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ОСНОВНЫЕ ПРОЕКЦИИ</a:t>
            </a:r>
          </a:p>
          <a:p>
            <a:r>
              <a:rPr lang="ru-RU" dirty="0" smtClean="0"/>
              <a:t>Задняя </a:t>
            </a:r>
            <a:r>
              <a:rPr lang="ru-RU" dirty="0"/>
              <a:t>проекция без </a:t>
            </a:r>
            <a:r>
              <a:rPr lang="ru-RU" dirty="0" smtClean="0"/>
              <a:t>ротации</a:t>
            </a:r>
          </a:p>
          <a:p>
            <a:r>
              <a:rPr lang="ru-RU" dirty="0" err="1" smtClean="0"/>
              <a:t>Трансторакальная</a:t>
            </a:r>
            <a:r>
              <a:rPr lang="ru-RU" dirty="0" smtClean="0"/>
              <a:t> </a:t>
            </a:r>
            <a:r>
              <a:rPr lang="ru-RU" dirty="0"/>
              <a:t>боковая (метод </a:t>
            </a:r>
            <a:r>
              <a:rPr lang="ru-RU" dirty="0" err="1" smtClean="0"/>
              <a:t>Лoypeнca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Лопаточная </a:t>
            </a:r>
            <a:r>
              <a:rPr lang="ru-RU" dirty="0"/>
              <a:t>Y-</a:t>
            </a:r>
            <a:r>
              <a:rPr lang="ru-RU" dirty="0" err="1"/>
              <a:t>oбразная</a:t>
            </a:r>
            <a:r>
              <a:rPr lang="ru-RU" dirty="0"/>
              <a:t> боковая,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СПЕЦИАЛЬНЫЕ </a:t>
            </a:r>
            <a:r>
              <a:rPr lang="ru-RU" dirty="0"/>
              <a:t>ПРОЕКЦИИ</a:t>
            </a:r>
          </a:p>
          <a:p>
            <a:r>
              <a:rPr lang="ru-RU" dirty="0" smtClean="0"/>
              <a:t>Тангенциальная проекция надостного </a:t>
            </a:r>
            <a:r>
              <a:rPr lang="ru-RU" dirty="0"/>
              <a:t>отверстия (метод </a:t>
            </a:r>
            <a:r>
              <a:rPr lang="ru-RU" dirty="0" err="1"/>
              <a:t>Нира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Апикальная </a:t>
            </a:r>
            <a:r>
              <a:rPr lang="ru-RU" dirty="0"/>
              <a:t>косая (метод Гарта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599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Задняя проекция плеча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Задняя проекция с ротацией наружу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22" y="2174875"/>
            <a:ext cx="3760743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Задняя проекция с ротацией </a:t>
            </a:r>
            <a:r>
              <a:rPr lang="ru-RU" dirty="0" smtClean="0"/>
              <a:t>внутрь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xmlns="" val="244256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Плечевой сустав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474067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/>
              <a:t>Укладка для рентгенографии плечевого сустава </a:t>
            </a:r>
            <a:br>
              <a:rPr lang="ru-RU" i="1" dirty="0"/>
            </a:br>
            <a:r>
              <a:rPr lang="ru-RU" i="1" dirty="0"/>
              <a:t>в аксиальной проекции в положении больной сидя.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37458"/>
            <a:ext cx="4040188" cy="26261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Укладка для рентгенографии плечевого сустава в </a:t>
            </a:r>
            <a:br>
              <a:rPr lang="ru-RU" i="1" dirty="0"/>
            </a:br>
            <a:r>
              <a:rPr lang="ru-RU" i="1" dirty="0"/>
              <a:t>аксиальной проекции в положении больной лежа на спине.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00566"/>
            <a:ext cx="4041775" cy="2699905"/>
          </a:xfrm>
        </p:spPr>
      </p:pic>
    </p:spTree>
    <p:extLst>
      <p:ext uri="{BB962C8B-B14F-4D97-AF65-F5344CB8AC3E}">
        <p14:creationId xmlns:p14="http://schemas.microsoft.com/office/powerpoint/2010/main" xmlns="" val="278483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Плечевой сустав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Рентгенография плечевого </a:t>
            </a:r>
            <a:r>
              <a:rPr lang="ru-RU" sz="2000" dirty="0"/>
              <a:t>сустава в прямой задней проекции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378843"/>
            <a:ext cx="4040188" cy="15433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Рентгенография плечевого </a:t>
            </a:r>
            <a:r>
              <a:rPr lang="ru-RU" sz="2000" dirty="0"/>
              <a:t>сустава в прямой задней </a:t>
            </a:r>
            <a:r>
              <a:rPr lang="ru-RU" sz="2000" dirty="0" smtClean="0"/>
              <a:t>проекции - угол 20</a:t>
            </a:r>
            <a:r>
              <a:rPr lang="ru-RU" sz="2000" baseline="30000" dirty="0" smtClean="0"/>
              <a:t>о</a:t>
            </a:r>
            <a:endParaRPr lang="ru-RU" sz="2000" baseline="30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73318"/>
            <a:ext cx="4041775" cy="2554401"/>
          </a:xfrm>
        </p:spPr>
      </p:pic>
    </p:spTree>
    <p:extLst>
      <p:ext uri="{BB962C8B-B14F-4D97-AF65-F5344CB8AC3E}">
        <p14:creationId xmlns:p14="http://schemas.microsoft.com/office/powerpoint/2010/main" xmlns="" val="25394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Снимок плечевого сустава в аксиальной проекции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67749"/>
            <a:ext cx="4040188" cy="21655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Рентгенограмма </a:t>
            </a:r>
            <a:r>
              <a:rPr lang="ru-RU" dirty="0"/>
              <a:t>плечевого сустава в аксиальной проекции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72274"/>
            <a:ext cx="4041775" cy="2756490"/>
          </a:xfrm>
        </p:spPr>
      </p:pic>
    </p:spTree>
    <p:extLst>
      <p:ext uri="{BB962C8B-B14F-4D97-AF65-F5344CB8AC3E}">
        <p14:creationId xmlns:p14="http://schemas.microsoft.com/office/powerpoint/2010/main" xmlns="" val="259084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429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Проксимальный отдел плечевой кости и плечевой пояс</vt:lpstr>
      <vt:lpstr>Строение трубчатой кости</vt:lpstr>
      <vt:lpstr>Проксимальный отдел плечевой кости и плечевой пояс</vt:lpstr>
      <vt:lpstr>Лопатка и грудина (анатомия)</vt:lpstr>
      <vt:lpstr>Укладки плечевого сустава</vt:lpstr>
      <vt:lpstr>Задняя проекция плеча</vt:lpstr>
      <vt:lpstr>Плечевой сустав</vt:lpstr>
      <vt:lpstr>Плечевой сустав</vt:lpstr>
      <vt:lpstr>Слайд 9</vt:lpstr>
      <vt:lpstr>Укладка для рентгенографии плечевого сустава в боковой проекции</vt:lpstr>
      <vt:lpstr>Укладка для рентгенографии лопатки в прямой задней проекции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медицинского страхования</dc:title>
  <dc:creator>Андрей</dc:creator>
  <cp:lastModifiedBy>Admin</cp:lastModifiedBy>
  <cp:revision>102</cp:revision>
  <dcterms:created xsi:type="dcterms:W3CDTF">2015-02-04T19:35:40Z</dcterms:created>
  <dcterms:modified xsi:type="dcterms:W3CDTF">2015-03-24T11:54:46Z</dcterms:modified>
</cp:coreProperties>
</file>