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4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3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3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11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9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02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27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4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8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EDEA-452E-41A1-A56E-60ACCCE1B8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64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Кости мозгового черепа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Сертификационный курс </a:t>
            </a:r>
          </a:p>
          <a:p>
            <a:pPr algn="r"/>
            <a:r>
              <a:rPr lang="ru-RU" dirty="0" smtClean="0"/>
              <a:t>«Лабораторное дело в рентгенологии»</a:t>
            </a:r>
          </a:p>
          <a:p>
            <a:pPr algn="r"/>
            <a:r>
              <a:rPr lang="ru-RU" dirty="0" err="1" smtClean="0"/>
              <a:t>Тихмянов</a:t>
            </a:r>
            <a:r>
              <a:rPr lang="ru-RU" dirty="0" smtClean="0"/>
              <a:t> Андрей Юрьевич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6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Кости мозгового черепа </a:t>
            </a:r>
            <a:br>
              <a:rPr lang="ru-RU" dirty="0" smtClean="0"/>
            </a:br>
            <a:r>
              <a:rPr lang="ru-RU" dirty="0" smtClean="0"/>
              <a:t>(теменная кость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Содержимое 7" descr="1253685666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96505"/>
            <a:ext cx="4038600" cy="3333352"/>
          </a:xfrm>
        </p:spPr>
      </p:pic>
      <p:pic>
        <p:nvPicPr>
          <p:cNvPr id="7" name="Содержимое 6" descr="1253685749_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39170"/>
            <a:ext cx="4038600" cy="34480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Кости мозгового черепа </a:t>
            </a:r>
            <a:br>
              <a:rPr lang="ru-RU" dirty="0" smtClean="0"/>
            </a:br>
            <a:r>
              <a:rPr lang="ru-RU" dirty="0" smtClean="0"/>
              <a:t>(височная кость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vico4noia kost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6757"/>
            <a:ext cx="4038600" cy="3072848"/>
          </a:xfrm>
        </p:spPr>
      </p:pic>
      <p:pic>
        <p:nvPicPr>
          <p:cNvPr id="6" name="Содержимое 5" descr="vico4noia kost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07268"/>
            <a:ext cx="4038600" cy="35118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Кости мозгового черепа </a:t>
            </a:r>
            <a:br>
              <a:rPr lang="ru-RU" dirty="0" smtClean="0"/>
            </a:br>
            <a:r>
              <a:rPr lang="ru-RU" dirty="0" smtClean="0"/>
              <a:t>(височная кость)</a:t>
            </a:r>
            <a:endParaRPr lang="ru-RU" dirty="0"/>
          </a:p>
        </p:txBody>
      </p:sp>
      <p:pic>
        <p:nvPicPr>
          <p:cNvPr id="5" name="Содержимое 4" descr="vico4noia kost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75575"/>
            <a:ext cx="4038600" cy="3775213"/>
          </a:xfrm>
        </p:spPr>
      </p:pic>
      <p:pic>
        <p:nvPicPr>
          <p:cNvPr id="6" name="Содержимое 5" descr="vico4noia kost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75575"/>
            <a:ext cx="4038600" cy="37752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Кости мозгового черепа </a:t>
            </a:r>
            <a:br>
              <a:rPr lang="ru-RU" dirty="0" smtClean="0"/>
            </a:br>
            <a:r>
              <a:rPr lang="ru-RU" dirty="0" smtClean="0"/>
              <a:t>(височная кость)</a:t>
            </a:r>
            <a:endParaRPr lang="ru-RU" dirty="0"/>
          </a:p>
        </p:txBody>
      </p:sp>
      <p:pic>
        <p:nvPicPr>
          <p:cNvPr id="5" name="Содержимое 4" descr="vico4noia kost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4827"/>
            <a:ext cx="4038600" cy="3476708"/>
          </a:xfrm>
        </p:spPr>
      </p:pic>
      <p:pic>
        <p:nvPicPr>
          <p:cNvPr id="6" name="Содержимое 5" descr="vico4noia kost 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4824" y="1600200"/>
            <a:ext cx="378535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Передняя обзорная рентгенограмма черепа (по Л. Д. </a:t>
            </a:r>
            <a:r>
              <a:rPr lang="ru-RU" dirty="0" err="1" smtClean="0"/>
              <a:t>Линденбратену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75774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 — наружная пластинка;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smtClean="0"/>
              <a:t>— внутренняя пластинка;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smtClean="0"/>
              <a:t>— венечный шов;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 smtClean="0"/>
              <a:t>— сагиттальный шов;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smtClean="0"/>
              <a:t>—</a:t>
            </a:r>
            <a:r>
              <a:rPr lang="ru-RU" dirty="0" err="1" smtClean="0"/>
              <a:t>ламбдовидный</a:t>
            </a:r>
            <a:r>
              <a:rPr lang="ru-RU" dirty="0" smtClean="0"/>
              <a:t> шов; </a:t>
            </a:r>
            <a:endParaRPr lang="ru-RU" dirty="0" smtClean="0"/>
          </a:p>
          <a:p>
            <a:r>
              <a:rPr lang="ru-RU" dirty="0" smtClean="0"/>
              <a:t>б </a:t>
            </a:r>
            <a:r>
              <a:rPr lang="ru-RU" dirty="0" smtClean="0"/>
              <a:t>— лобный гребень;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 smtClean="0"/>
              <a:t>— лобные пазухи;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 smtClean="0"/>
              <a:t>— верхние края малых крыльев;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 smtClean="0"/>
              <a:t>— височный край большого крыла клиновидной кости;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 smtClean="0"/>
              <a:t>— верхние края пирамид височных костей;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 smtClean="0"/>
              <a:t>— верхушки пирамид;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 smtClean="0"/>
              <a:t>— орбиты;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 smtClean="0"/>
              <a:t>— отверстие канала зрительного нерва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14 — носовая перегородка;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 smtClean="0"/>
              <a:t>— носовые ходы; </a:t>
            </a:r>
            <a:endParaRPr lang="ru-RU" dirty="0" smtClean="0"/>
          </a:p>
          <a:p>
            <a:r>
              <a:rPr lang="ru-RU" dirty="0" smtClean="0"/>
              <a:t>16 </a:t>
            </a:r>
            <a:r>
              <a:rPr lang="ru-RU" dirty="0" smtClean="0"/>
              <a:t>— верхнечелюстные пазухи; </a:t>
            </a:r>
            <a:endParaRPr lang="ru-RU" dirty="0" smtClean="0"/>
          </a:p>
          <a:p>
            <a:r>
              <a:rPr lang="ru-RU" dirty="0" smtClean="0"/>
              <a:t>17 </a:t>
            </a:r>
            <a:r>
              <a:rPr lang="ru-RU" dirty="0" smtClean="0"/>
              <a:t>— подглазничное отверстие; </a:t>
            </a:r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 smtClean="0"/>
              <a:t>— сосцевидный отросток; </a:t>
            </a:r>
            <a:endParaRPr lang="ru-RU" dirty="0" smtClean="0"/>
          </a:p>
          <a:p>
            <a:r>
              <a:rPr lang="ru-RU" dirty="0" smtClean="0"/>
              <a:t>19 </a:t>
            </a:r>
            <a:r>
              <a:rPr lang="ru-RU" dirty="0" smtClean="0"/>
              <a:t>— верхняя </a:t>
            </a:r>
            <a:r>
              <a:rPr lang="ru-RU" dirty="0" smtClean="0"/>
              <a:t>челюсть;</a:t>
            </a:r>
          </a:p>
          <a:p>
            <a:r>
              <a:rPr lang="ru-RU" dirty="0" smtClean="0"/>
              <a:t>20 </a:t>
            </a:r>
            <a:r>
              <a:rPr lang="ru-RU" dirty="0" smtClean="0"/>
              <a:t>— нижняя </a:t>
            </a:r>
            <a:r>
              <a:rPr lang="ru-RU" dirty="0" smtClean="0"/>
              <a:t>челюсть;</a:t>
            </a:r>
          </a:p>
          <a:p>
            <a:r>
              <a:rPr lang="ru-RU" dirty="0" smtClean="0"/>
              <a:t>21 </a:t>
            </a:r>
            <a:r>
              <a:rPr lang="ru-RU" dirty="0" smtClean="0"/>
              <a:t>— клетки решетчатого лабиринта.</a:t>
            </a:r>
            <a:endParaRPr lang="ru-RU" dirty="0"/>
          </a:p>
        </p:txBody>
      </p:sp>
      <p:pic>
        <p:nvPicPr>
          <p:cNvPr id="7" name="Содержимое 6" descr="65-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2971826" cy="464347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Боковая обзорная рентгенограмма черепа (по Л. Д. </a:t>
            </a:r>
            <a:r>
              <a:rPr lang="ru-RU" dirty="0" err="1" smtClean="0"/>
              <a:t>Линденбратену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0000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52090"/>
            <a:ext cx="4038600" cy="34221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1 — венечный шов: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smtClean="0"/>
              <a:t>— ветви средней </a:t>
            </a:r>
            <a:r>
              <a:rPr lang="ru-RU" dirty="0" err="1" smtClean="0"/>
              <a:t>менингеальной</a:t>
            </a:r>
            <a:r>
              <a:rPr lang="ru-RU" dirty="0" smtClean="0"/>
              <a:t> артерии,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smtClean="0"/>
              <a:t>— </a:t>
            </a:r>
            <a:r>
              <a:rPr lang="ru-RU" dirty="0" err="1" smtClean="0"/>
              <a:t>ламбдовидный</a:t>
            </a:r>
            <a:r>
              <a:rPr lang="ru-RU" dirty="0" smtClean="0"/>
              <a:t> шов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4 </a:t>
            </a:r>
            <a:r>
              <a:rPr lang="ru-RU" dirty="0" smtClean="0"/>
              <a:t>— лобная пазуха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5 </a:t>
            </a:r>
            <a:r>
              <a:rPr lang="ru-RU" dirty="0" smtClean="0"/>
              <a:t>— дно боковых отделов передней черепной ямки;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 smtClean="0"/>
              <a:t>— основная пластинка;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 smtClean="0"/>
              <a:t>— дно среднего отдела передней черепной ямки;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 smtClean="0"/>
              <a:t>— турецкое седло;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 smtClean="0"/>
              <a:t>— скуловая кость;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 smtClean="0"/>
              <a:t>— клетки решетчатого лабиринта;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 smtClean="0"/>
              <a:t>— верхнечелюстные пазухи;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 smtClean="0"/>
              <a:t>— дно боковых отделов средней черепной ямки;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 smtClean="0"/>
              <a:t>— пирамиды височных костей; </a:t>
            </a:r>
            <a:endParaRPr lang="ru-RU" dirty="0" smtClean="0"/>
          </a:p>
          <a:p>
            <a:r>
              <a:rPr lang="ru-RU" dirty="0" smtClean="0"/>
              <a:t>14 </a:t>
            </a:r>
            <a:r>
              <a:rPr lang="ru-RU" dirty="0" smtClean="0"/>
              <a:t>— угол нижней челюсти;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 smtClean="0"/>
              <a:t>— </a:t>
            </a:r>
            <a:r>
              <a:rPr lang="ru-RU" dirty="0" err="1" smtClean="0"/>
              <a:t>мыщелковый</a:t>
            </a:r>
            <a:r>
              <a:rPr lang="ru-RU" dirty="0" smtClean="0"/>
              <a:t> отросток нижней челюсти; </a:t>
            </a:r>
            <a:endParaRPr lang="ru-RU" dirty="0" smtClean="0"/>
          </a:p>
          <a:p>
            <a:r>
              <a:rPr lang="ru-RU" dirty="0" smtClean="0"/>
              <a:t>16 </a:t>
            </a:r>
            <a:r>
              <a:rPr lang="ru-RU" dirty="0" smtClean="0"/>
              <a:t>— венечный отросток нижней челюсти; </a:t>
            </a:r>
            <a:endParaRPr lang="ru-RU" dirty="0" smtClean="0"/>
          </a:p>
          <a:p>
            <a:r>
              <a:rPr lang="ru-RU" dirty="0" smtClean="0"/>
              <a:t>17 </a:t>
            </a:r>
            <a:r>
              <a:rPr lang="ru-RU" dirty="0" smtClean="0"/>
              <a:t>— зуб II позвонка; </a:t>
            </a:r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 smtClean="0"/>
              <a:t>— отверстие наружного слухового прохода; </a:t>
            </a:r>
            <a:endParaRPr lang="ru-RU" dirty="0" smtClean="0"/>
          </a:p>
          <a:p>
            <a:r>
              <a:rPr lang="ru-RU" dirty="0" smtClean="0"/>
              <a:t>19 </a:t>
            </a:r>
            <a:r>
              <a:rPr lang="ru-RU" dirty="0" smtClean="0"/>
              <a:t>— ячейка сосцевидного отростка.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Топографические ориентиры</a:t>
            </a:r>
            <a:endParaRPr lang="ru-RU" dirty="0"/>
          </a:p>
        </p:txBody>
      </p:sp>
      <p:pic>
        <p:nvPicPr>
          <p:cNvPr id="4" name="Содержимое 3" descr="0_bc231_2a2a4e9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172" y="1600200"/>
            <a:ext cx="694965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Топографические ориентиры</a:t>
            </a:r>
            <a:endParaRPr lang="ru-RU" dirty="0"/>
          </a:p>
        </p:txBody>
      </p:sp>
      <p:pic>
        <p:nvPicPr>
          <p:cNvPr id="5" name="Содержимое 4" descr="lincoln-arnie_1295410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0949" t="4886" r="7022" b="15310"/>
          <a:stretch>
            <a:fillRect/>
          </a:stretch>
        </p:blipFill>
        <p:spPr>
          <a:xfrm>
            <a:off x="500034" y="1500174"/>
            <a:ext cx="3761640" cy="4608000"/>
          </a:xfrm>
        </p:spPr>
      </p:pic>
      <p:pic>
        <p:nvPicPr>
          <p:cNvPr id="6" name="Содержимое 5" descr="arnold-schwarzenegger-profile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9915"/>
          <a:stretch>
            <a:fillRect/>
          </a:stretch>
        </p:blipFill>
        <p:spPr>
          <a:xfrm>
            <a:off x="5158845" y="1600200"/>
            <a:ext cx="3362340" cy="45434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специальные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Основная проекция</a:t>
            </a:r>
          </a:p>
          <a:p>
            <a:r>
              <a:rPr lang="ru-RU" dirty="0" smtClean="0"/>
              <a:t>Задняя аксиальная</a:t>
            </a:r>
          </a:p>
          <a:p>
            <a:r>
              <a:rPr lang="ru-RU" dirty="0" smtClean="0"/>
              <a:t>Боковая</a:t>
            </a:r>
          </a:p>
          <a:p>
            <a:r>
              <a:rPr lang="ru-RU" dirty="0" smtClean="0"/>
              <a:t>Передняя аксиальная 15</a:t>
            </a:r>
            <a:r>
              <a:rPr lang="ru-RU" baseline="52000" dirty="0" smtClean="0"/>
              <a:t>о</a:t>
            </a:r>
            <a:endParaRPr lang="ru-RU" dirty="0" smtClean="0"/>
          </a:p>
          <a:p>
            <a:r>
              <a:rPr lang="ru-RU" dirty="0" smtClean="0"/>
              <a:t>Передняя аксиальная 30</a:t>
            </a:r>
            <a:r>
              <a:rPr lang="ru-RU" baseline="52000" dirty="0" smtClean="0"/>
              <a:t>о</a:t>
            </a:r>
          </a:p>
          <a:p>
            <a:r>
              <a:rPr lang="ru-RU" dirty="0" smtClean="0"/>
              <a:t>Передняя 0</a:t>
            </a:r>
            <a:r>
              <a:rPr lang="ru-RU" baseline="30000" dirty="0" smtClean="0"/>
              <a:t>о</a:t>
            </a:r>
          </a:p>
          <a:p>
            <a:endParaRPr lang="ru-RU" b="1" baseline="30000" dirty="0" smtClean="0"/>
          </a:p>
          <a:p>
            <a:pPr>
              <a:buNone/>
            </a:pPr>
            <a:r>
              <a:rPr lang="ru-RU" b="1" dirty="0" smtClean="0"/>
              <a:t>Специальные проекции</a:t>
            </a:r>
          </a:p>
          <a:p>
            <a:r>
              <a:rPr lang="ru-RU" dirty="0" smtClean="0"/>
              <a:t>Подбородочно-теменная</a:t>
            </a:r>
          </a:p>
          <a:p>
            <a:r>
              <a:rPr lang="ru-RU" dirty="0" smtClean="0"/>
              <a:t>Передняя аксиальная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Череп: турецкое седло</a:t>
            </a:r>
          </a:p>
          <a:p>
            <a:r>
              <a:rPr lang="ru-RU" dirty="0" smtClean="0"/>
              <a:t>Боковая </a:t>
            </a:r>
          </a:p>
          <a:p>
            <a:r>
              <a:rPr lang="ru-RU" dirty="0" smtClean="0"/>
              <a:t>Задняя аксиальная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Передняя проекция черепа</a:t>
            </a:r>
            <a:endParaRPr lang="ru-RU" dirty="0"/>
          </a:p>
        </p:txBody>
      </p:sp>
      <p:pic>
        <p:nvPicPr>
          <p:cNvPr id="5" name="Содержимое 4" descr="1215_4849137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71794"/>
            <a:ext cx="4038600" cy="2382774"/>
          </a:xfrm>
        </p:spPr>
      </p:pic>
      <p:pic>
        <p:nvPicPr>
          <p:cNvPr id="6" name="Содержимое 5" descr="image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43751" r="54922"/>
          <a:stretch>
            <a:fillRect/>
          </a:stretch>
        </p:blipFill>
        <p:spPr>
          <a:xfrm>
            <a:off x="4929190" y="1285860"/>
            <a:ext cx="3662323" cy="511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черепа</a:t>
            </a:r>
            <a:endParaRPr lang="ru-RU" dirty="0"/>
          </a:p>
        </p:txBody>
      </p:sp>
      <p:pic>
        <p:nvPicPr>
          <p:cNvPr id="6" name="Содержимое 5" descr="4erep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29217"/>
            <a:ext cx="4038600" cy="3467928"/>
          </a:xfrm>
        </p:spPr>
      </p:pic>
      <p:pic>
        <p:nvPicPr>
          <p:cNvPr id="1026" name="Picture 2" descr="E:\Преподавание\Рабочие документы\Рисунки\Череп\4er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10693"/>
            <a:ext cx="4038600" cy="3704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Боковая проекция черепа</a:t>
            </a:r>
            <a:endParaRPr lang="ru-RU" dirty="0"/>
          </a:p>
        </p:txBody>
      </p:sp>
      <p:pic>
        <p:nvPicPr>
          <p:cNvPr id="5" name="Содержимое 4" descr="1229_21301837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52566"/>
            <a:ext cx="4038600" cy="2221230"/>
          </a:xfrm>
        </p:spPr>
      </p:pic>
      <p:pic>
        <p:nvPicPr>
          <p:cNvPr id="6" name="Содержимое 5" descr="1230_6913077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31"/>
            <a:ext cx="4038600" cy="24797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Боковая проекция черепа</a:t>
            </a:r>
            <a:endParaRPr lang="ru-RU" dirty="0"/>
          </a:p>
        </p:txBody>
      </p:sp>
      <p:pic>
        <p:nvPicPr>
          <p:cNvPr id="5" name="Содержимое 4" descr="1231_3511509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56605"/>
            <a:ext cx="4038600" cy="2213153"/>
          </a:xfrm>
        </p:spPr>
      </p:pic>
      <p:pic>
        <p:nvPicPr>
          <p:cNvPr id="6" name="Содержимое 5" descr="image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50913" b="59776"/>
          <a:stretch>
            <a:fillRect/>
          </a:stretch>
        </p:blipFill>
        <p:spPr>
          <a:xfrm>
            <a:off x="4786314" y="1785926"/>
            <a:ext cx="4045101" cy="370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ranium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2299" y="142852"/>
            <a:ext cx="2481799" cy="6548832"/>
          </a:xfrm>
        </p:spPr>
      </p:pic>
      <p:pic>
        <p:nvPicPr>
          <p:cNvPr id="6" name="Содержимое 5" descr="cranium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285728"/>
            <a:ext cx="2781881" cy="6365944"/>
          </a:xfrm>
        </p:spPr>
      </p:pic>
      <p:pic>
        <p:nvPicPr>
          <p:cNvPr id="7" name="Рисунок 6" descr="cranium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48" y="444402"/>
            <a:ext cx="1816018" cy="6270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черепа</a:t>
            </a:r>
            <a:endParaRPr lang="ru-RU" dirty="0"/>
          </a:p>
        </p:txBody>
      </p:sp>
      <p:pic>
        <p:nvPicPr>
          <p:cNvPr id="5" name="Содержимое 4" descr="4erep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76540"/>
            <a:ext cx="4038600" cy="3573283"/>
          </a:xfrm>
        </p:spPr>
      </p:pic>
      <p:pic>
        <p:nvPicPr>
          <p:cNvPr id="6" name="Содержимое 5" descr="index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Кости мозгового отдела </a:t>
            </a:r>
            <a:r>
              <a:rPr lang="ru-RU" b="1" dirty="0" smtClean="0"/>
              <a:t>черепа</a:t>
            </a:r>
            <a:endParaRPr lang="ru-RU" dirty="0"/>
          </a:p>
        </p:txBody>
      </p:sp>
      <p:pic>
        <p:nvPicPr>
          <p:cNvPr id="5" name="Содержимое 4" descr="lobnaia kost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0438"/>
            <a:ext cx="4038600" cy="34854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Лобная кость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os</a:t>
            </a:r>
            <a:r>
              <a:rPr lang="ru-RU" dirty="0" smtClean="0"/>
              <a:t> </a:t>
            </a:r>
            <a:r>
              <a:rPr lang="ru-RU" dirty="0" err="1" smtClean="0"/>
              <a:t>frontale</a:t>
            </a:r>
            <a:r>
              <a:rPr lang="ru-RU" dirty="0" smtClean="0"/>
              <a:t>) участвует в образовании </a:t>
            </a:r>
            <a:endParaRPr lang="ru-RU" dirty="0" smtClean="0"/>
          </a:p>
          <a:p>
            <a:r>
              <a:rPr lang="ru-RU" dirty="0" smtClean="0"/>
              <a:t>передней </a:t>
            </a:r>
            <a:r>
              <a:rPr lang="ru-RU" dirty="0" smtClean="0"/>
              <a:t>части свода (крыши) черепа, </a:t>
            </a:r>
            <a:endParaRPr lang="ru-RU" dirty="0" smtClean="0"/>
          </a:p>
          <a:p>
            <a:r>
              <a:rPr lang="ru-RU" dirty="0" smtClean="0"/>
              <a:t>передней </a:t>
            </a:r>
            <a:r>
              <a:rPr lang="ru-RU" dirty="0" smtClean="0"/>
              <a:t>черепной ямки и глазниц.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составе лобной кости различают лобную чешую, глазничные и носовую части.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Кости мозгового черепа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Лобная кость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os</a:t>
            </a:r>
            <a:r>
              <a:rPr lang="ru-RU" dirty="0" smtClean="0"/>
              <a:t> </a:t>
            </a:r>
            <a:r>
              <a:rPr lang="ru-RU" dirty="0" err="1" smtClean="0"/>
              <a:t>frontale</a:t>
            </a:r>
            <a:r>
              <a:rPr lang="ru-RU" dirty="0" smtClean="0"/>
              <a:t>) участвует в образовании передней части свода (крыши) черепа, передней черепной ямки и глазниц. В составе лобной кости различают лобную чешую, глазничные и носовую части.</a:t>
            </a:r>
            <a:endParaRPr lang="ru-RU" b="1" dirty="0" smtClean="0"/>
          </a:p>
          <a:p>
            <a:r>
              <a:rPr lang="ru-RU" b="1" dirty="0" smtClean="0"/>
              <a:t>Клиновидная </a:t>
            </a:r>
            <a:r>
              <a:rPr lang="ru-RU" b="1" dirty="0" smtClean="0"/>
              <a:t>кость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os</a:t>
            </a:r>
            <a:r>
              <a:rPr lang="ru-RU" dirty="0" smtClean="0"/>
              <a:t> </a:t>
            </a:r>
            <a:r>
              <a:rPr lang="ru-RU" dirty="0" err="1" smtClean="0"/>
              <a:t>sphenoidale</a:t>
            </a:r>
            <a:r>
              <a:rPr lang="ru-RU" dirty="0" smtClean="0"/>
              <a:t>) занимает центральное положение в основании черепа. Она участвует в образовании основания черепа, боковых его отделов и ряда полостей и ямок. В составе клиновидной кости различают тело, крыловидные отростки, большие и малые крылья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Затылочная кость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оs</a:t>
            </a:r>
            <a:r>
              <a:rPr lang="ru-RU" dirty="0" smtClean="0"/>
              <a:t> </a:t>
            </a:r>
            <a:r>
              <a:rPr lang="ru-RU" dirty="0" err="1" smtClean="0"/>
              <a:t>occipitale</a:t>
            </a:r>
            <a:r>
              <a:rPr lang="ru-RU" dirty="0" smtClean="0"/>
              <a:t>) расположена в задненижней части мозгового отдела черепа. В этой кости выделяют базилярную часть, две латеральные части и затылочную чешую, которые окружают большое (затылочное) отверстие (</a:t>
            </a:r>
            <a:r>
              <a:rPr lang="ru-RU" dirty="0" err="1" smtClean="0"/>
              <a:t>foramen</a:t>
            </a:r>
            <a:r>
              <a:rPr lang="ru-RU" dirty="0" smtClean="0"/>
              <a:t> </a:t>
            </a:r>
            <a:r>
              <a:rPr lang="ru-RU" dirty="0" err="1" smtClean="0"/>
              <a:t>magnum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Теменная кость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os</a:t>
            </a:r>
            <a:r>
              <a:rPr lang="ru-RU" dirty="0" smtClean="0"/>
              <a:t> </a:t>
            </a:r>
            <a:r>
              <a:rPr lang="ru-RU" dirty="0" err="1" smtClean="0"/>
              <a:t>parietale</a:t>
            </a:r>
            <a:r>
              <a:rPr lang="ru-RU" dirty="0" smtClean="0"/>
              <a:t>) парная, широкая, выпуклая кнаружи, образует верхнебоковые отделы свода черепа. Теменная кость имеет 4 края: лобный, затылочный, сагиттальный и чешуйчатый. Лобный край граничит с задней поверхностью лобной чешуи, затылочный край - с затылочной чешуей. С помощью сагиттального края две теменные кости соединяются друг с другом. Нижний, чешуйчатый, край косо срезан, прикрывается чешуей височной кости. Теменная кость имеет 4 угла: </a:t>
            </a:r>
            <a:r>
              <a:rPr lang="ru-RU" dirty="0" err="1" smtClean="0"/>
              <a:t>передне-верхний</a:t>
            </a:r>
            <a:r>
              <a:rPr lang="ru-RU" dirty="0" smtClean="0"/>
              <a:t> </a:t>
            </a:r>
            <a:r>
              <a:rPr lang="ru-RU" i="1" dirty="0" smtClean="0"/>
              <a:t>лобный угол, </a:t>
            </a:r>
            <a:r>
              <a:rPr lang="ru-RU" dirty="0" err="1" smtClean="0"/>
              <a:t>задневерхний</a:t>
            </a:r>
            <a:r>
              <a:rPr lang="ru-RU" dirty="0" smtClean="0"/>
              <a:t> </a:t>
            </a:r>
            <a:r>
              <a:rPr lang="ru-RU" i="1" dirty="0" smtClean="0"/>
              <a:t>затылочный угол, </a:t>
            </a:r>
            <a:r>
              <a:rPr lang="ru-RU" dirty="0" smtClean="0"/>
              <a:t>передненижний </a:t>
            </a:r>
            <a:r>
              <a:rPr lang="ru-RU" i="1" dirty="0" smtClean="0"/>
              <a:t>клиновидный угол </a:t>
            </a:r>
            <a:r>
              <a:rPr lang="ru-RU" dirty="0" smtClean="0"/>
              <a:t>и задненижний </a:t>
            </a:r>
            <a:r>
              <a:rPr lang="ru-RU" i="1" dirty="0" smtClean="0"/>
              <a:t>сосцевидный угол.</a:t>
            </a:r>
            <a:endParaRPr lang="ru-RU" dirty="0" smtClean="0"/>
          </a:p>
          <a:p>
            <a:r>
              <a:rPr lang="ru-RU" b="1" dirty="0" smtClean="0"/>
              <a:t>Височная кость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os</a:t>
            </a:r>
            <a:r>
              <a:rPr lang="ru-RU" dirty="0" smtClean="0"/>
              <a:t> </a:t>
            </a:r>
            <a:r>
              <a:rPr lang="ru-RU" dirty="0" err="1" smtClean="0"/>
              <a:t>temporale</a:t>
            </a:r>
            <a:r>
              <a:rPr lang="ru-RU" dirty="0" smtClean="0"/>
              <a:t>) парная, входит в состав основания и боковой стенки черепа между клиновидной костью спереди и затылочной костью сзади. Она вмещает органы слуха и равновесия. В составе височной кости различают пирамиду, барабанную и чешуйчатую части.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Кости мозгового черепа</a:t>
            </a:r>
            <a:endParaRPr lang="ru-RU" dirty="0"/>
          </a:p>
        </p:txBody>
      </p:sp>
      <p:pic>
        <p:nvPicPr>
          <p:cNvPr id="5" name="Содержимое 4" descr="lobnaia kost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0438"/>
            <a:ext cx="4038600" cy="3485487"/>
          </a:xfrm>
        </p:spPr>
      </p:pic>
      <p:pic>
        <p:nvPicPr>
          <p:cNvPr id="6" name="Содержимое 5" descr="lobnaia kost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2093"/>
            <a:ext cx="4038600" cy="25021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Кости мозгового черепа (клиновидная кость)</a:t>
            </a:r>
            <a:endParaRPr lang="ru-RU" dirty="0"/>
          </a:p>
        </p:txBody>
      </p:sp>
      <p:pic>
        <p:nvPicPr>
          <p:cNvPr id="5" name="Содержимое 4" descr="klinovidnaia kost 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6757"/>
            <a:ext cx="4038600" cy="3072848"/>
          </a:xfrm>
        </p:spPr>
      </p:pic>
      <p:pic>
        <p:nvPicPr>
          <p:cNvPr id="6" name="Содержимое 5" descr="klinovidnaia ko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2093"/>
            <a:ext cx="4038600" cy="25021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/>
              <a:t>Кости мозгового </a:t>
            </a:r>
            <a:r>
              <a:rPr lang="ru-RU" dirty="0" smtClean="0"/>
              <a:t>черепа (клиновидная кость)</a:t>
            </a:r>
            <a:endParaRPr lang="ru-RU" dirty="0"/>
          </a:p>
        </p:txBody>
      </p:sp>
      <p:pic>
        <p:nvPicPr>
          <p:cNvPr id="5" name="Содержимое 4" descr="klinovidnaia kost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876" y="2285992"/>
            <a:ext cx="4038600" cy="3072848"/>
          </a:xfrm>
        </p:spPr>
      </p:pic>
      <p:pic>
        <p:nvPicPr>
          <p:cNvPr id="6" name="Содержимое 5" descr="klinovidnaia kost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500306"/>
            <a:ext cx="4038600" cy="25460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Кости мозгового черепа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(затылочная  </a:t>
            </a:r>
            <a:r>
              <a:rPr lang="ru-RU" dirty="0" smtClean="0"/>
              <a:t>кость)</a:t>
            </a:r>
            <a:endParaRPr lang="ru-RU" dirty="0"/>
          </a:p>
        </p:txBody>
      </p:sp>
      <p:pic>
        <p:nvPicPr>
          <p:cNvPr id="5" name="Содержимое 4" descr="zatilo4naia kos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6086"/>
            <a:ext cx="4038600" cy="4214191"/>
          </a:xfrm>
        </p:spPr>
      </p:pic>
      <p:pic>
        <p:nvPicPr>
          <p:cNvPr id="6" name="Содержимое 5" descr="zatilo4naia kost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56086"/>
            <a:ext cx="4038600" cy="42141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656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Кости мозгового черепа</vt:lpstr>
      <vt:lpstr>Анатомия черепа</vt:lpstr>
      <vt:lpstr>Анатомия черепа</vt:lpstr>
      <vt:lpstr>Кости мозгового отдела черепа</vt:lpstr>
      <vt:lpstr>Кости мозгового черепа</vt:lpstr>
      <vt:lpstr>Кости мозгового черепа</vt:lpstr>
      <vt:lpstr>Кости мозгового черепа (клиновидная кость)</vt:lpstr>
      <vt:lpstr>     Кости мозгового черепа (клиновидная кость)</vt:lpstr>
      <vt:lpstr>Кости мозгового черепа  (затылочная  кость)</vt:lpstr>
      <vt:lpstr>Кости мозгового черепа  (теменная кость)</vt:lpstr>
      <vt:lpstr>Кости мозгового черепа  (височная кость)</vt:lpstr>
      <vt:lpstr>Кости мозгового черепа  (височная кость)</vt:lpstr>
      <vt:lpstr>Кости мозгового черепа  (височная кость)</vt:lpstr>
      <vt:lpstr>Передняя обзорная рентгенограмма черепа (по Л. Д. Линденбратену)</vt:lpstr>
      <vt:lpstr>Боковая обзорная рентгенограмма черепа (по Л. Д. Линденбратену)</vt:lpstr>
      <vt:lpstr>Топографические ориентиры</vt:lpstr>
      <vt:lpstr>Топографические ориентиры</vt:lpstr>
      <vt:lpstr>Основные и специальные проекции</vt:lpstr>
      <vt:lpstr>Передняя проекция черепа</vt:lpstr>
      <vt:lpstr>Боковая проекция черепа</vt:lpstr>
      <vt:lpstr>Боковая проекция черепа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медицинского страхования</dc:title>
  <dc:creator>Андрей</dc:creator>
  <cp:lastModifiedBy>Alex</cp:lastModifiedBy>
  <cp:revision>127</cp:revision>
  <dcterms:created xsi:type="dcterms:W3CDTF">2015-02-04T19:35:40Z</dcterms:created>
  <dcterms:modified xsi:type="dcterms:W3CDTF">2015-03-30T09:39:19Z</dcterms:modified>
</cp:coreProperties>
</file>