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5.xml.rels" ContentType="application/vnd.openxmlformats-package.relationships+xml"/>
  <Override PartName="/ppt/slides/_rels/slide22.xml.rels" ContentType="application/vnd.openxmlformats-package.relationships+xml"/>
  <Override PartName="/ppt/slides/_rels/slide1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29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27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40.jpeg" ContentType="image/jpeg"/>
  <Override PartName="/ppt/media/image37.jpeg" ContentType="image/jpeg"/>
  <Override PartName="/ppt/media/image36.jpeg" ContentType="image/jpeg"/>
  <Override PartName="/ppt/media/image45.jpeg" ContentType="image/jpeg"/>
  <Override PartName="/ppt/media/image34.jpeg" ContentType="image/jpeg"/>
  <Override PartName="/ppt/media/image44.jpeg" ContentType="image/jpeg"/>
  <Override PartName="/ppt/media/image33.jpeg" ContentType="image/jpeg"/>
  <Override PartName="/ppt/media/image42.jpeg" ContentType="image/jpeg"/>
  <Override PartName="/ppt/media/image31.jpeg" ContentType="image/jpeg"/>
  <Override PartName="/ppt/media/image39.jpeg" ContentType="image/jpeg"/>
  <Override PartName="/ppt/media/image17.jpeg" ContentType="image/jpeg"/>
  <Override PartName="/ppt/media/image28.jpeg" ContentType="image/jpeg"/>
  <Override PartName="/ppt/media/image14.jpeg" ContentType="image/jpeg"/>
  <Override PartName="/ppt/media/image25.jpeg" ContentType="image/jpeg"/>
  <Override PartName="/ppt/media/image24.jpeg" ContentType="image/jpeg"/>
  <Override PartName="/ppt/media/image12.jpeg" ContentType="image/jpeg"/>
  <Override PartName="/ppt/media/image23.jpeg" ContentType="image/jpeg"/>
  <Override PartName="/ppt/media/image41.jpeg" ContentType="image/jpeg"/>
  <Override PartName="/ppt/media/image30.jpeg" ContentType="image/jpeg"/>
  <Override PartName="/ppt/media/image27.png" ContentType="image/png"/>
  <Override PartName="/ppt/media/image11.jpeg" ContentType="image/jpeg"/>
  <Override PartName="/ppt/media/image22.jpeg" ContentType="image/jpeg"/>
  <Override PartName="/ppt/media/image10.jpeg" ContentType="image/jpeg"/>
  <Override PartName="/ppt/media/image21.jpeg" ContentType="image/jpeg"/>
  <Override PartName="/ppt/media/image20.jpeg" ContentType="image/jpeg"/>
  <Override PartName="/ppt/media/image19.jpeg" ContentType="image/jpeg"/>
  <Override PartName="/ppt/media/image29.jpeg" ContentType="image/jpeg"/>
  <Override PartName="/ppt/media/image6.png" ContentType="image/png"/>
  <Override PartName="/ppt/media/image18.jpeg" ContentType="image/jpeg"/>
  <Override PartName="/ppt/media/image43.jpeg" ContentType="image/jpeg"/>
  <Override PartName="/ppt/media/image32.jpeg" ContentType="image/jpeg"/>
  <Override PartName="/ppt/media/image3.png" ContentType="image/png"/>
  <Override PartName="/ppt/media/image38.jpeg" ContentType="image/jpeg"/>
  <Override PartName="/ppt/media/image16.jpeg" ContentType="image/jpeg"/>
  <Override PartName="/ppt/media/image13.png" ContentType="image/png"/>
  <Override PartName="/ppt/media/image5.png" ContentType="image/png"/>
  <Override PartName="/ppt/media/image9.png" ContentType="image/png"/>
  <Override PartName="/ppt/media/image7.jpeg" ContentType="image/jpeg"/>
  <Override PartName="/ppt/media/image46.jpeg" ContentType="image/jpeg"/>
  <Override PartName="/ppt/media/image35.jpeg" ContentType="image/jpeg"/>
  <Override PartName="/ppt/media/image8.png" ContentType="image/png"/>
  <Override PartName="/ppt/media/image2.png" ContentType="image/png"/>
  <Override PartName="/ppt/media/image4.jpeg" ContentType="image/jpeg"/>
  <Override PartName="/ppt/media/image26.jpeg" ContentType="image/jpeg"/>
  <Override PartName="/ppt/media/image15.jpeg" ContentType="image/jpeg"/>
  <Override PartName="/ppt/media/image1.jpeg" ContentType="image/jpeg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56840" y="2251800"/>
            <a:ext cx="4038120" cy="322164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456840" y="2251800"/>
            <a:ext cx="4038120" cy="32216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92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812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92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pic>
        <p:nvPicPr>
          <p:cNvPr id="77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56840" y="2251800"/>
            <a:ext cx="4038120" cy="3221640"/>
          </a:xfrm>
          <a:prstGeom prst="rect">
            <a:avLst/>
          </a:prstGeom>
          <a:ln>
            <a:noFill/>
          </a:ln>
        </p:spPr>
      </p:pic>
      <p:pic>
        <p:nvPicPr>
          <p:cNvPr id="78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456840" y="2251800"/>
            <a:ext cx="4038120" cy="32216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92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812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pic>
        <p:nvPicPr>
          <p:cNvPr id="116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56840" y="2251800"/>
            <a:ext cx="4038120" cy="3221640"/>
          </a:xfrm>
          <a:prstGeom prst="rect">
            <a:avLst/>
          </a:prstGeom>
          <a:ln>
            <a:noFill/>
          </a:ln>
        </p:spPr>
      </p:pic>
      <p:pic>
        <p:nvPicPr>
          <p:cNvPr id="117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456840" y="2251800"/>
            <a:ext cx="4038120" cy="32216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812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ru-RU" sz="1200">
                <a:solidFill>
                  <a:srgbClr val="8b8b8b"/>
                </a:solidFill>
                <a:latin typeface="Calibri"/>
              </a:rPr>
              <a:t>3.4.15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D325E17D-7D34-4020-A455-343D75BF9870}" type="slidenum">
              <a:rPr lang="ru-RU" sz="1200">
                <a:solidFill>
                  <a:srgbClr val="8b8b8b"/>
                </a:solidFill>
                <a:latin typeface="Calibri"/>
              </a:rPr>
              <a:t>&lt;номер&gt;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rIns="0" tIns="0" bIns="0"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/>
          <a:p>
            <a:pPr>
              <a:buSzPct val="25000"/>
              <a:buFont typeface="StarSymbol"/>
              <a:buChar char="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ru-RU" sz="2400">
                <a:solidFill>
                  <a:srgbClr val="000000"/>
                </a:solidFill>
                <a:latin typeface="Calibri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ru-RU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ru-RU">
                <a:solidFill>
                  <a:srgbClr val="000000"/>
                </a:solidFill>
                <a:latin typeface="Calibri"/>
              </a:rPr>
              <a:t>Пятый уровень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 anchor="ctr"/>
          <a:p>
            <a:pPr>
              <a:buSzPct val="25000"/>
              <a:buFont typeface="StarSymbol"/>
              <a:buChar char="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ru-RU" sz="2400">
                <a:solidFill>
                  <a:srgbClr val="000000"/>
                </a:solidFill>
                <a:latin typeface="Calibri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ru-RU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ru-RU">
                <a:solidFill>
                  <a:srgbClr val="000000"/>
                </a:solidFill>
                <a:latin typeface="Calibri"/>
              </a:rPr>
              <a:t>Пятый уровень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ru-RU" sz="2800">
                <a:solidFill>
                  <a:srgbClr val="8b8b8b"/>
                </a:solidFill>
                <a:latin typeface="Calibri"/>
              </a:rPr>
              <a:t>3.4.15</a:t>
            </a:r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4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6914C89-45BF-4763-A439-F0AA2171DF95}" type="slidenum">
              <a:rPr lang="ru-RU" sz="1200">
                <a:solidFill>
                  <a:srgbClr val="8b8b8b"/>
                </a:solidFill>
                <a:latin typeface="Calibri"/>
              </a:rPr>
              <a:t>&lt;номер&gt;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buSzPct val="2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ru-RU" sz="2400">
                <a:solidFill>
                  <a:srgbClr val="000000"/>
                </a:solidFill>
                <a:latin typeface="Calibri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Пятый уровень</a:t>
            </a:r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ru-RU" sz="1200">
                <a:solidFill>
                  <a:srgbClr val="8b8b8b"/>
                </a:solidFill>
                <a:latin typeface="Calibri"/>
              </a:rPr>
              <a:t>3.4.15</a:t>
            </a:r>
            <a:endParaRPr/>
          </a:p>
        </p:txBody>
      </p:sp>
      <p:sp>
        <p:nvSpPr>
          <p:cNvPr id="8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8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1C73EF6E-69F5-4307-A368-DFA939789566}" type="slidenum">
              <a:rPr lang="ru-RU" sz="1200">
                <a:solidFill>
                  <a:srgbClr val="8b8b8b"/>
                </a:solidFill>
                <a:latin typeface="Calibri"/>
              </a:rPr>
              <a:t>&lt;номер&gt;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16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16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16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slideLayout" Target="../slideLayouts/slideLayout16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6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6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jpeg"/><Relationship Id="rId3" Type="http://schemas.openxmlformats.org/officeDocument/2006/relationships/slideLayout" Target="../slideLayouts/slideLayout16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3.jpeg"/><Relationship Id="rId3" Type="http://schemas.openxmlformats.org/officeDocument/2006/relationships/slideLayout" Target="../slideLayouts/slideLayout16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image" Target="../media/image35.jpeg"/><Relationship Id="rId3" Type="http://schemas.openxmlformats.org/officeDocument/2006/relationships/slideLayout" Target="../slideLayouts/slideLayout16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16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16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2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slideLayout" Target="../slideLayouts/slideLayout16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slideLayout" Target="../slideLayouts/slideLayout16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image" Target="../media/image41.jpeg"/><Relationship Id="rId3" Type="http://schemas.openxmlformats.org/officeDocument/2006/relationships/slideLayout" Target="../slideLayouts/slideLayout16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slideLayout" Target="../slideLayouts/slideLayout1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slideLayout" Target="../slideLayouts/slideLayout16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slideLayout" Target="../slideLayouts/slideLayout2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slideLayout" Target="../slideLayouts/slideLayout16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6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slideLayout" Target="../slideLayouts/slideLayout16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6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6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6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6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3600">
                <a:solidFill>
                  <a:srgbClr val="000000"/>
                </a:solidFill>
                <a:latin typeface="Calibri"/>
              </a:rPr>
              <a:t>Кости лицевогочерепа</a:t>
            </a:r>
            <a:endParaRPr/>
          </a:p>
        </p:txBody>
      </p:sp>
      <p:sp>
        <p:nvSpPr>
          <p:cNvPr id="119" name="TextShape 2"/>
          <p:cNvSpPr txBox="1"/>
          <p:nvPr/>
        </p:nvSpPr>
        <p:spPr>
          <a:xfrm>
            <a:off x="1371600" y="4725000"/>
            <a:ext cx="6400440" cy="913320"/>
          </a:xfrm>
          <a:prstGeom prst="rect">
            <a:avLst/>
          </a:prstGeom>
        </p:spPr>
        <p:txBody>
          <a:bodyPr/>
          <a:p>
            <a:pPr algn="r">
              <a:lnSpc>
                <a:spcPct val="100000"/>
              </a:lnSpc>
            </a:pPr>
            <a:r>
              <a:rPr lang="ru-RU" sz="3200">
                <a:solidFill>
                  <a:srgbClr val="8b8b8b"/>
                </a:solidFill>
                <a:latin typeface="Calibri"/>
              </a:rPr>
              <a:t>Сертификационный курс</a:t>
            </a:r>
            <a:endParaRPr/>
          </a:p>
          <a:p>
            <a:pPr algn="r">
              <a:lnSpc>
                <a:spcPct val="100000"/>
              </a:lnSpc>
            </a:pPr>
            <a:r>
              <a:rPr lang="ru-RU" sz="3200">
                <a:solidFill>
                  <a:srgbClr val="8b8b8b"/>
                </a:solidFill>
                <a:latin typeface="Calibri"/>
              </a:rPr>
              <a:t>«Лабораторное дело в рентгенологии»</a:t>
            </a:r>
            <a:endParaRPr/>
          </a:p>
          <a:p>
            <a:pPr algn="r">
              <a:lnSpc>
                <a:spcPct val="100000"/>
              </a:lnSpc>
            </a:pPr>
            <a:r>
              <a:rPr lang="ru-RU" sz="3200">
                <a:solidFill>
                  <a:srgbClr val="8b8b8b"/>
                </a:solidFill>
                <a:latin typeface="Calibri"/>
              </a:rPr>
              <a:t>ТихмяновАндрей Юрьевич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Слезная кость</a:t>
            </a:r>
            <a:endParaRPr/>
          </a:p>
        </p:txBody>
      </p:sp>
      <p:pic>
        <p:nvPicPr>
          <p:cNvPr id="144" name="Содержимое 5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2010600"/>
            <a:ext cx="4038120" cy="3704760"/>
          </a:xfrm>
          <a:prstGeom prst="rect">
            <a:avLst/>
          </a:prstGeom>
          <a:ln>
            <a:noFill/>
          </a:ln>
        </p:spPr>
      </p:pic>
      <p:pic>
        <p:nvPicPr>
          <p:cNvPr id="145" name="Содержимое 4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857840" y="2667960"/>
            <a:ext cx="3619080" cy="2390400"/>
          </a:xfrm>
          <a:prstGeom prst="rect">
            <a:avLst/>
          </a:prstGeom>
          <a:ln>
            <a:noFill/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Носовая кость</a:t>
            </a:r>
            <a:endParaRPr/>
          </a:p>
        </p:txBody>
      </p:sp>
      <p:pic>
        <p:nvPicPr>
          <p:cNvPr id="147" name="Содержимое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2010600"/>
            <a:ext cx="4038120" cy="3704760"/>
          </a:xfrm>
          <a:prstGeom prst="rect">
            <a:avLst/>
          </a:prstGeom>
          <a:ln>
            <a:noFill/>
          </a:ln>
        </p:spPr>
      </p:pic>
      <p:pic>
        <p:nvPicPr>
          <p:cNvPr id="148" name="Содержимое 5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648320" y="2568600"/>
            <a:ext cx="4038120" cy="2588760"/>
          </a:xfrm>
          <a:prstGeom prst="rect">
            <a:avLst/>
          </a:prstGeom>
          <a:ln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Носовая раковина</a:t>
            </a:r>
            <a:endParaRPr/>
          </a:p>
        </p:txBody>
      </p:sp>
      <p:pic>
        <p:nvPicPr>
          <p:cNvPr id="150" name="Содержимое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2010600"/>
            <a:ext cx="4038120" cy="3704760"/>
          </a:xfrm>
          <a:prstGeom prst="rect">
            <a:avLst/>
          </a:prstGeom>
          <a:ln>
            <a:noFill/>
          </a:ln>
        </p:spPr>
      </p:pic>
      <p:pic>
        <p:nvPicPr>
          <p:cNvPr id="151" name="Содержимое 7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648320" y="2152080"/>
            <a:ext cx="4038120" cy="3421800"/>
          </a:xfrm>
          <a:prstGeom prst="rect">
            <a:avLst/>
          </a:prstGeom>
          <a:ln>
            <a:noFill/>
          </a:ln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Сошник</a:t>
            </a:r>
            <a:endParaRPr/>
          </a:p>
        </p:txBody>
      </p:sp>
      <p:pic>
        <p:nvPicPr>
          <p:cNvPr id="153" name="Содержимое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2010600"/>
            <a:ext cx="4038120" cy="3704760"/>
          </a:xfrm>
          <a:prstGeom prst="rect">
            <a:avLst/>
          </a:prstGeom>
          <a:ln>
            <a:noFill/>
          </a:ln>
        </p:spPr>
      </p:pic>
      <p:pic>
        <p:nvPicPr>
          <p:cNvPr id="154" name="Содержимое 6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648320" y="2161800"/>
            <a:ext cx="4038120" cy="3402360"/>
          </a:xfrm>
          <a:prstGeom prst="rect">
            <a:avLst/>
          </a:prstGeom>
          <a:ln>
            <a:noFill/>
          </a:ln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Передняя обзорная рентгенограмма черепа (по Л. Д.Линденбратену)</a:t>
            </a:r>
            <a:endParaRPr/>
          </a:p>
        </p:txBody>
      </p:sp>
      <p:sp>
        <p:nvSpPr>
          <p:cNvPr id="156" name="TextShape 2"/>
          <p:cNvSpPr txBox="1"/>
          <p:nvPr/>
        </p:nvSpPr>
        <p:spPr>
          <a:xfrm>
            <a:off x="3929040" y="1600200"/>
            <a:ext cx="4757400" cy="452556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1 — наружная пластинка;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2 — внутренняя пластинка;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3 — венечный шов;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4 — сагиттальный шов;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5 —ламбдовидныйшов;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б — лобный гребень;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7 — лобные пазухи;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8 — верхние края малых крыльев;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9 — височный край большого крыла клиновидной кости;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10 — верхние края пирамид височных костей;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11 — верхушки пирамид;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12 — орбиты;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13 — отверстие канала зрительного нерва;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14 — носовая перегородка;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15 — носовые ходы;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16 — верхнечелюстные пазухи;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17 — подглазничное отверстие;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18 — сосцевидный отросток;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19 — верхняя челюсть;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20 — нижняя челюсть;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21 — клетки решетчатого лабиринта.</a:t>
            </a:r>
            <a:endParaRPr/>
          </a:p>
        </p:txBody>
      </p:sp>
      <p:pic>
        <p:nvPicPr>
          <p:cNvPr id="157" name="Содержимое 6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857160" y="1571760"/>
            <a:ext cx="2971440" cy="4643280"/>
          </a:xfrm>
          <a:prstGeom prst="rect">
            <a:avLst/>
          </a:prstGeom>
          <a:ln>
            <a:noFill/>
          </a:ln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Боковая обзорная рентгенограмма черепа (по Л. Д.Линденбратену)</a:t>
            </a:r>
            <a:endParaRPr/>
          </a:p>
        </p:txBody>
      </p:sp>
      <p:pic>
        <p:nvPicPr>
          <p:cNvPr id="159" name="Содержимое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2152080"/>
            <a:ext cx="4038120" cy="3421800"/>
          </a:xfrm>
          <a:prstGeom prst="rect">
            <a:avLst/>
          </a:prstGeom>
          <a:ln>
            <a:noFill/>
          </a:ln>
        </p:spPr>
      </p:pic>
      <p:sp>
        <p:nvSpPr>
          <p:cNvPr id="160" name="TextShape 2"/>
          <p:cNvSpPr txBox="1"/>
          <p:nvPr/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1 — венечный шов: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2 — ветви среднейменингеальнойартерии,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3 —ламбдовидныйшов;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4 — лобная пазуха;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5 — дно боковых отделов передней черепной ямки;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6 — основная пластинка;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7 — дно среднего отдела передней черепной ямки;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8 — турецкое седло;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9 — скуловая кость;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10 — клетки решетчатого лабиринта;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11 — верхнечелюстные пазухи;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12 — дно боковых отделов средней черепной ямки;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13 — пирамиды височных костей;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14 — угол нижней челюсти;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15 —мыщелковыйотросток нижней челюсти;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16 — венечный отросток нижней челюсти;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17 — зуб II позвонка;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18 — отверстие наружного слухового прохода;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19 — ячейка сосцевидного отростка.</a:t>
            </a:r>
            <a:endParaRPr/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Kостилицевого черепа</a:t>
            </a:r>
            <a:r>
              <a:rPr lang="ru-RU" sz="4400">
                <a:solidFill>
                  <a:srgbClr val="000000"/>
                </a:solidFill>
                <a:latin typeface="Calibri"/>
              </a:rPr>
              <a:t>
</a:t>
            </a:r>
            <a:r>
              <a:rPr lang="ru-RU" sz="4400">
                <a:solidFill>
                  <a:srgbClr val="000000"/>
                </a:solidFill>
                <a:latin typeface="Calibri"/>
              </a:rPr>
              <a:t>(глазницы)</a:t>
            </a:r>
            <a:endParaRPr/>
          </a:p>
        </p:txBody>
      </p:sp>
      <p:sp>
        <p:nvSpPr>
          <p:cNvPr id="162" name="TextShape 2"/>
          <p:cNvSpPr txBox="1"/>
          <p:nvPr/>
        </p:nvSpPr>
        <p:spPr>
          <a:xfrm>
            <a:off x="457200" y="1600200"/>
            <a:ext cx="41144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ru-RU" sz="2600">
                <a:solidFill>
                  <a:srgbClr val="000000"/>
                </a:solidFill>
                <a:latin typeface="Calibri"/>
              </a:rPr>
              <a:t>ОСНОВНЫЕПРОЕКЦИИ</a:t>
            </a:r>
            <a:endParaRPr/>
          </a:p>
          <a:p>
            <a:pPr>
              <a:lnSpc>
                <a:spcPct val="100000"/>
              </a:lnSpc>
            </a:pPr>
            <a:r>
              <a:rPr lang="ru-RU" sz="2600">
                <a:solidFill>
                  <a:srgbClr val="000000"/>
                </a:solidFill>
                <a:latin typeface="Calibri"/>
              </a:rPr>
              <a:t>•</a:t>
            </a:r>
            <a:r>
              <a:rPr lang="ru-RU" sz="2600">
                <a:solidFill>
                  <a:srgbClr val="000000"/>
                </a:solidFill>
                <a:latin typeface="Calibri"/>
              </a:rPr>
              <a:t>Боковая проекция,</a:t>
            </a:r>
            <a:endParaRPr/>
          </a:p>
          <a:p>
            <a:pPr>
              <a:lnSpc>
                <a:spcPct val="100000"/>
              </a:lnSpc>
            </a:pPr>
            <a:r>
              <a:rPr lang="ru-RU" sz="2600">
                <a:solidFill>
                  <a:srgbClr val="000000"/>
                </a:solidFill>
                <a:latin typeface="Calibri"/>
              </a:rPr>
              <a:t>•</a:t>
            </a:r>
            <a:r>
              <a:rPr lang="ru-RU" sz="2600">
                <a:solidFill>
                  <a:srgbClr val="000000"/>
                </a:solidFill>
                <a:latin typeface="Calibri"/>
              </a:rPr>
              <a:t>Tеменно-акантиальная</a:t>
            </a:r>
            <a:endParaRPr/>
          </a:p>
          <a:p>
            <a:pPr>
              <a:lnSpc>
                <a:spcPct val="100000"/>
              </a:lnSpc>
            </a:pPr>
            <a:r>
              <a:rPr lang="ru-RU" sz="2600">
                <a:solidFill>
                  <a:srgbClr val="000000"/>
                </a:solidFill>
                <a:latin typeface="Calibri"/>
              </a:rPr>
              <a:t>(поУотерсу),</a:t>
            </a:r>
            <a:endParaRPr/>
          </a:p>
          <a:p>
            <a:pPr>
              <a:lnSpc>
                <a:spcPct val="100000"/>
              </a:lnSpc>
            </a:pPr>
            <a:r>
              <a:rPr lang="ru-RU" sz="2600">
                <a:solidFill>
                  <a:srgbClr val="000000"/>
                </a:solidFill>
                <a:latin typeface="Calibri"/>
              </a:rPr>
              <a:t>• </a:t>
            </a:r>
            <a:r>
              <a:rPr lang="ru-RU" sz="2600">
                <a:solidFill>
                  <a:srgbClr val="000000"/>
                </a:solidFill>
                <a:latin typeface="Calibri"/>
              </a:rPr>
              <a:t>Передняя (поKолдвелу),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2600">
                <a:solidFill>
                  <a:srgbClr val="000000"/>
                </a:solidFill>
                <a:latin typeface="Calibri"/>
              </a:rPr>
              <a:t>СПЕЦИАЛЬНЫЕ ПРОЕКЦИИ</a:t>
            </a:r>
            <a:endParaRPr/>
          </a:p>
          <a:p>
            <a:pPr>
              <a:lnSpc>
                <a:spcPct val="100000"/>
              </a:lnSpc>
            </a:pPr>
            <a:r>
              <a:rPr lang="ru-RU" sz="2600">
                <a:solidFill>
                  <a:srgbClr val="000000"/>
                </a:solidFill>
                <a:latin typeface="Calibri"/>
              </a:rPr>
              <a:t>•</a:t>
            </a:r>
            <a:r>
              <a:rPr lang="ru-RU" sz="2600">
                <a:solidFill>
                  <a:srgbClr val="000000"/>
                </a:solidFill>
                <a:latin typeface="Calibri"/>
              </a:rPr>
              <a:t>Mодифицированная</a:t>
            </a:r>
            <a:endParaRPr/>
          </a:p>
          <a:p>
            <a:pPr>
              <a:lnSpc>
                <a:spcPct val="100000"/>
              </a:lnSpc>
            </a:pPr>
            <a:r>
              <a:rPr lang="ru-RU" sz="2600">
                <a:solidFill>
                  <a:srgbClr val="000000"/>
                </a:solidFill>
                <a:latin typeface="Calibri"/>
              </a:rPr>
              <a:t>теменно-акантиальная</a:t>
            </a:r>
            <a:endParaRPr/>
          </a:p>
          <a:p>
            <a:pPr>
              <a:lnSpc>
                <a:spcPct val="100000"/>
              </a:lnSpc>
            </a:pPr>
            <a:r>
              <a:rPr lang="ru-RU" sz="2600">
                <a:solidFill>
                  <a:srgbClr val="000000"/>
                </a:solidFill>
                <a:latin typeface="Calibri"/>
              </a:rPr>
              <a:t>(поУотерсу)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63" name="Содержимое 4" descr=""/>
          <p:cNvPicPr/>
          <p:nvPr/>
        </p:nvPicPr>
        <p:blipFill>
          <a:blip r:embed="rId1"/>
          <a:srcRect l="51645" t="0" r="0" b="59681"/>
          <a:stretch>
            <a:fillRect/>
          </a:stretch>
        </p:blipFill>
        <p:spPr>
          <a:xfrm>
            <a:off x="5000760" y="2071800"/>
            <a:ext cx="3242160" cy="3023640"/>
          </a:xfrm>
          <a:prstGeom prst="rect">
            <a:avLst/>
          </a:prstGeom>
          <a:ln>
            <a:noFill/>
          </a:ln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Снимок глазницы</a:t>
            </a:r>
            <a:r>
              <a:rPr lang="ru-RU" sz="4400">
                <a:solidFill>
                  <a:srgbClr val="000000"/>
                </a:solidFill>
                <a:latin typeface="Calibri"/>
              </a:rPr>
              <a:t>
</a:t>
            </a:r>
            <a:r>
              <a:rPr lang="ru-RU" sz="4400">
                <a:solidFill>
                  <a:srgbClr val="000000"/>
                </a:solidFill>
                <a:latin typeface="Calibri"/>
              </a:rPr>
              <a:t>в боковой проекции</a:t>
            </a:r>
            <a:endParaRPr/>
          </a:p>
        </p:txBody>
      </p:sp>
      <p:pic>
        <p:nvPicPr>
          <p:cNvPr id="165" name="Содержимое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2583000"/>
            <a:ext cx="4038120" cy="2559960"/>
          </a:xfrm>
          <a:prstGeom prst="rect">
            <a:avLst/>
          </a:prstGeom>
          <a:ln>
            <a:noFill/>
          </a:ln>
        </p:spPr>
      </p:pic>
      <p:pic>
        <p:nvPicPr>
          <p:cNvPr id="166" name="Содержимое 5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648320" y="2574720"/>
            <a:ext cx="4038120" cy="2576160"/>
          </a:xfrm>
          <a:prstGeom prst="rect">
            <a:avLst/>
          </a:prstGeom>
          <a:ln>
            <a:noFill/>
          </a:ln>
        </p:spPr>
      </p:pic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Tеменно-акантиальная</a:t>
            </a:r>
            <a:r>
              <a:rPr lang="ru-RU" sz="4400">
                <a:solidFill>
                  <a:srgbClr val="000000"/>
                </a:solidFill>
                <a:latin typeface="Calibri"/>
              </a:rPr>
              <a:t>
</a:t>
            </a:r>
            <a:r>
              <a:rPr lang="ru-RU" sz="4400">
                <a:solidFill>
                  <a:srgbClr val="000000"/>
                </a:solidFill>
                <a:latin typeface="Calibri"/>
              </a:rPr>
              <a:t>(поУотерсу)</a:t>
            </a:r>
            <a:endParaRPr/>
          </a:p>
        </p:txBody>
      </p:sp>
      <p:pic>
        <p:nvPicPr>
          <p:cNvPr id="168" name="Содержимое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2603160"/>
            <a:ext cx="4038120" cy="2519640"/>
          </a:xfrm>
          <a:prstGeom prst="rect">
            <a:avLst/>
          </a:prstGeom>
          <a:ln>
            <a:noFill/>
          </a:ln>
        </p:spPr>
      </p:pic>
      <p:pic>
        <p:nvPicPr>
          <p:cNvPr id="169" name="Содержимое 5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894920" y="1600200"/>
            <a:ext cx="3544920" cy="4525560"/>
          </a:xfrm>
          <a:prstGeom prst="rect">
            <a:avLst/>
          </a:prstGeom>
          <a:ln>
            <a:noFill/>
          </a:ln>
        </p:spPr>
      </p:pic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Передняяаксиальная проекция</a:t>
            </a:r>
            <a:r>
              <a:rPr lang="ru-RU" sz="4400">
                <a:solidFill>
                  <a:srgbClr val="000000"/>
                </a:solidFill>
                <a:latin typeface="Calibri"/>
              </a:rPr>
              <a:t>
</a:t>
            </a:r>
            <a:r>
              <a:rPr lang="ru-RU" sz="4400">
                <a:solidFill>
                  <a:srgbClr val="000000"/>
                </a:solidFill>
                <a:latin typeface="Calibri"/>
              </a:rPr>
              <a:t>(поKолдвелу)</a:t>
            </a:r>
            <a:endParaRPr/>
          </a:p>
        </p:txBody>
      </p:sp>
      <p:pic>
        <p:nvPicPr>
          <p:cNvPr id="171" name="Содержимое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2671920"/>
            <a:ext cx="4038120" cy="2382480"/>
          </a:xfrm>
          <a:prstGeom prst="rect">
            <a:avLst/>
          </a:prstGeom>
          <a:ln>
            <a:noFill/>
          </a:ln>
        </p:spPr>
      </p:pic>
      <p:pic>
        <p:nvPicPr>
          <p:cNvPr id="172" name="Содержимое 12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786200" y="1459440"/>
            <a:ext cx="4000320" cy="5111280"/>
          </a:xfrm>
          <a:prstGeom prst="rect">
            <a:avLst/>
          </a:prstGeom>
          <a:ln>
            <a:noFill/>
          </a:ln>
        </p:spPr>
      </p:pic>
      <p:sp>
        <p:nvSpPr>
          <p:cNvPr id="173" name="CustomShape 2"/>
          <p:cNvSpPr/>
          <p:nvPr/>
        </p:nvSpPr>
        <p:spPr>
          <a:xfrm rot="5400000">
            <a:off x="3571920" y="2428560"/>
            <a:ext cx="856800" cy="571320"/>
          </a:xfrm>
          <a:prstGeom prst="straightConnector1">
            <a:avLst/>
          </a:prstGeom>
          <a:noFill/>
          <a:ln w="38160">
            <a:solidFill>
              <a:srgbClr val="c0504d"/>
            </a:solidFill>
            <a:round/>
            <a:tailEnd len="med" type="arrow" w="med"/>
          </a:ln>
        </p:spPr>
      </p:sp>
      <p:sp>
        <p:nvSpPr>
          <p:cNvPr id="174" name="Line 3"/>
          <p:cNvSpPr/>
          <p:nvPr/>
        </p:nvSpPr>
        <p:spPr>
          <a:xfrm flipH="1">
            <a:off x="3571560" y="3929040"/>
            <a:ext cx="1800" cy="500040"/>
          </a:xfrm>
          <a:prstGeom prst="line">
            <a:avLst/>
          </a:prstGeom>
          <a:ln w="38160">
            <a:solidFill>
              <a:srgbClr val="c0504d"/>
            </a:solidFill>
            <a:round/>
          </a:ln>
        </p:spPr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Анатомия черепа</a:t>
            </a:r>
            <a:endParaRPr/>
          </a:p>
        </p:txBody>
      </p:sp>
      <p:pic>
        <p:nvPicPr>
          <p:cNvPr id="121" name="Содержимое 5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648320" y="2129040"/>
            <a:ext cx="4038120" cy="3467520"/>
          </a:xfrm>
          <a:prstGeom prst="rect">
            <a:avLst/>
          </a:prstGeom>
          <a:ln>
            <a:noFill/>
          </a:ln>
        </p:spPr>
      </p:pic>
      <p:pic>
        <p:nvPicPr>
          <p:cNvPr id="122" name="Picture 2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2010600"/>
            <a:ext cx="4038120" cy="3704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Носовыекости</a:t>
            </a:r>
            <a:endParaRPr/>
          </a:p>
        </p:txBody>
      </p:sp>
      <p:sp>
        <p:nvSpPr>
          <p:cNvPr id="176" name="TextShape 2"/>
          <p:cNvSpPr txBox="1"/>
          <p:nvPr/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Calibri"/>
              </a:rPr>
              <a:t>ОСНОВНЫЕПРОЕКЦИИ</a:t>
            </a:r>
            <a:endParaRPr/>
          </a:p>
          <a:p>
            <a:pPr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Calibri"/>
              </a:rPr>
              <a:t>•</a:t>
            </a:r>
            <a:r>
              <a:rPr lang="ru-RU" sz="2400">
                <a:solidFill>
                  <a:srgbClr val="000000"/>
                </a:solidFill>
                <a:latin typeface="Calibri"/>
              </a:rPr>
              <a:t>Боковаяпроеция</a:t>
            </a:r>
            <a:endParaRPr/>
          </a:p>
          <a:p>
            <a:pPr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Calibri"/>
              </a:rPr>
              <a:t>•</a:t>
            </a:r>
            <a:r>
              <a:rPr lang="ru-RU" sz="2400">
                <a:solidFill>
                  <a:srgbClr val="000000"/>
                </a:solidFill>
                <a:latin typeface="Calibri"/>
              </a:rPr>
              <a:t>Теменнo-аканиальная</a:t>
            </a:r>
            <a:endParaRPr/>
          </a:p>
          <a:p>
            <a:pPr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Calibri"/>
              </a:rPr>
              <a:t>(поУотерсу) проекция,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Calibri"/>
              </a:rPr>
              <a:t>СПЕЦИАЛЬНЫЕ ПРОЕКЦИИ</a:t>
            </a:r>
            <a:endParaRPr/>
          </a:p>
          <a:p>
            <a:pPr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Calibri"/>
              </a:rPr>
              <a:t>•</a:t>
            </a:r>
            <a:r>
              <a:rPr lang="ru-RU" sz="2400">
                <a:solidFill>
                  <a:srgbClr val="000000"/>
                </a:solidFill>
                <a:latin typeface="Calibri"/>
              </a:rPr>
              <a:t>Верхненижняя</a:t>
            </a:r>
            <a:endParaRPr/>
          </a:p>
          <a:p>
            <a:pPr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Calibri"/>
              </a:rPr>
              <a:t>(аксиальная),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77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5072040" y="1357200"/>
            <a:ext cx="3357360" cy="4981320"/>
          </a:xfrm>
          <a:prstGeom prst="rect">
            <a:avLst/>
          </a:prstGeom>
          <a:ln>
            <a:noFill/>
          </a:ln>
        </p:spPr>
      </p:pic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Верхненижняя(аксиальная) проекция</a:t>
            </a:r>
            <a:endParaRPr/>
          </a:p>
        </p:txBody>
      </p:sp>
      <p:pic>
        <p:nvPicPr>
          <p:cNvPr id="179" name="Содержимое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2634480"/>
            <a:ext cx="8229240" cy="2457360"/>
          </a:xfrm>
          <a:prstGeom prst="rect">
            <a:avLst/>
          </a:prstGeom>
          <a:ln>
            <a:noFill/>
          </a:ln>
        </p:spPr>
      </p:pic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Скуловыедуги</a:t>
            </a:r>
            <a:endParaRPr/>
          </a:p>
        </p:txBody>
      </p:sp>
      <p:sp>
        <p:nvSpPr>
          <p:cNvPr id="181" name="TextShape 2"/>
          <p:cNvSpPr txBox="1"/>
          <p:nvPr/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ОСНОВНЫЕПРОЕКЦИИ</a:t>
            </a:r>
            <a:endParaRPr/>
          </a:p>
          <a:p>
            <a:pPr>
              <a:lnSpc>
                <a:spcPct val="100000"/>
              </a:lnSpc>
            </a:pPr>
            <a:r>
              <a:rPr lang="ru-RU" sz="2800">
                <a:solidFill>
                  <a:srgbClr val="000000"/>
                </a:solidFill>
                <a:latin typeface="Calibri"/>
              </a:rPr>
              <a:t>• </a:t>
            </a:r>
            <a:r>
              <a:rPr lang="ru-RU" sz="2800">
                <a:solidFill>
                  <a:srgbClr val="000000"/>
                </a:solidFill>
                <a:latin typeface="Calibri"/>
              </a:rPr>
              <a:t>Подбородочно-теменная</a:t>
            </a:r>
            <a:endParaRPr/>
          </a:p>
          <a:p>
            <a:pPr>
              <a:lnSpc>
                <a:spcPct val="100000"/>
              </a:lnSpc>
            </a:pPr>
            <a:r>
              <a:rPr lang="ru-RU" sz="2800">
                <a:solidFill>
                  <a:srgbClr val="000000"/>
                </a:solidFill>
                <a:latin typeface="Calibri"/>
              </a:rPr>
              <a:t>(ПБT),</a:t>
            </a:r>
            <a:endParaRPr/>
          </a:p>
          <a:p>
            <a:pPr>
              <a:lnSpc>
                <a:spcPct val="100000"/>
              </a:lnSpc>
            </a:pPr>
            <a:r>
              <a:rPr lang="ru-RU" sz="2800">
                <a:solidFill>
                  <a:srgbClr val="000000"/>
                </a:solidFill>
                <a:latin typeface="Calibri"/>
              </a:rPr>
              <a:t>• </a:t>
            </a:r>
            <a:r>
              <a:rPr lang="ru-RU" sz="2800">
                <a:solidFill>
                  <a:srgbClr val="000000"/>
                </a:solidFill>
                <a:latin typeface="Calibri"/>
              </a:rPr>
              <a:t>Косаянижневерхняя</a:t>
            </a:r>
            <a:endParaRPr/>
          </a:p>
          <a:p>
            <a:pPr>
              <a:lnSpc>
                <a:spcPct val="100000"/>
              </a:lnSpc>
            </a:pPr>
            <a:r>
              <a:rPr lang="ru-RU" sz="2800">
                <a:solidFill>
                  <a:srgbClr val="000000"/>
                </a:solidFill>
                <a:latin typeface="Calibri"/>
              </a:rPr>
              <a:t>(тангенциальная),</a:t>
            </a:r>
            <a:endParaRPr/>
          </a:p>
          <a:p>
            <a:pPr>
              <a:lnSpc>
                <a:spcPct val="100000"/>
              </a:lnSpc>
            </a:pPr>
            <a:r>
              <a:rPr lang="ru-RU" sz="2800">
                <a:solidFill>
                  <a:srgbClr val="000000"/>
                </a:solidFill>
                <a:latin typeface="Calibri"/>
              </a:rPr>
              <a:t>• </a:t>
            </a:r>
            <a:r>
              <a:rPr lang="ru-RU" sz="2800">
                <a:solidFill>
                  <a:srgbClr val="000000"/>
                </a:solidFill>
                <a:latin typeface="Calibri"/>
              </a:rPr>
              <a:t>Задняя аксиальная</a:t>
            </a:r>
            <a:endParaRPr/>
          </a:p>
          <a:p>
            <a:pPr>
              <a:lnSpc>
                <a:spcPct val="100000"/>
              </a:lnSpc>
            </a:pPr>
            <a:r>
              <a:rPr lang="ru-RU" sz="2800">
                <a:solidFill>
                  <a:srgbClr val="000000"/>
                </a:solidFill>
                <a:latin typeface="Calibri"/>
              </a:rPr>
              <a:t>(поТауну,</a:t>
            </a:r>
            <a:endParaRPr/>
          </a:p>
          <a:p>
            <a:pPr>
              <a:lnSpc>
                <a:spcPct val="100000"/>
              </a:lnSpc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модифицированная),</a:t>
            </a:r>
            <a:endParaRPr/>
          </a:p>
          <a:p>
            <a:pPr>
              <a:lnSpc>
                <a:spcPct val="100000"/>
              </a:lnSpc>
            </a:pPr>
            <a:r>
              <a:rPr lang="ru-RU" sz="2800">
                <a:solidFill>
                  <a:srgbClr val="000000"/>
                </a:solidFill>
                <a:latin typeface="Calibri"/>
              </a:rPr>
              <a:t>•</a:t>
            </a:r>
            <a:r>
              <a:rPr lang="ru-RU" sz="2800">
                <a:solidFill>
                  <a:srgbClr val="000000"/>
                </a:solidFill>
                <a:latin typeface="Calibri"/>
              </a:rPr>
              <a:t>Теменно-акантиальная</a:t>
            </a:r>
            <a:endParaRPr/>
          </a:p>
          <a:p>
            <a:pPr>
              <a:lnSpc>
                <a:spcPct val="100000"/>
              </a:lnSpc>
            </a:pPr>
            <a:r>
              <a:rPr lang="ru-RU" sz="2800">
                <a:solidFill>
                  <a:srgbClr val="000000"/>
                </a:solidFill>
                <a:latin typeface="Calibri"/>
              </a:rPr>
              <a:t>(поУотерсу),</a:t>
            </a:r>
            <a:endParaRPr/>
          </a:p>
        </p:txBody>
      </p:sp>
      <p:pic>
        <p:nvPicPr>
          <p:cNvPr id="182" name="Содержимое 6" descr=""/>
          <p:cNvPicPr/>
          <p:nvPr/>
        </p:nvPicPr>
        <p:blipFill>
          <a:blip r:embed="rId1"/>
          <a:srcRect l="0" t="0" r="43016" b="5658"/>
          <a:stretch>
            <a:fillRect/>
          </a:stretch>
        </p:blipFill>
        <p:spPr>
          <a:xfrm>
            <a:off x="4572000" y="2214720"/>
            <a:ext cx="4363560" cy="2951640"/>
          </a:xfrm>
          <a:prstGeom prst="rect">
            <a:avLst/>
          </a:prstGeom>
          <a:ln>
            <a:noFill/>
          </a:ln>
        </p:spPr>
      </p:pic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Подбородочно-теменная проекция</a:t>
            </a:r>
            <a:endParaRPr/>
          </a:p>
        </p:txBody>
      </p:sp>
      <p:pic>
        <p:nvPicPr>
          <p:cNvPr id="184" name="Содержимое 6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500280" y="1643040"/>
            <a:ext cx="1358640" cy="4692600"/>
          </a:xfrm>
          <a:prstGeom prst="rect">
            <a:avLst/>
          </a:prstGeom>
          <a:ln>
            <a:noFill/>
          </a:ln>
        </p:spPr>
      </p:pic>
      <p:sp>
        <p:nvSpPr>
          <p:cNvPr id="185" name="TextShape 2"/>
          <p:cNvSpPr txBox="1"/>
          <p:nvPr/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 anchor="ctr"/>
          <a:p>
            <a:endParaRPr/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Тангенциальная проекция</a:t>
            </a:r>
            <a:endParaRPr/>
          </a:p>
        </p:txBody>
      </p:sp>
      <p:pic>
        <p:nvPicPr>
          <p:cNvPr id="187" name="Содержимое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2583000"/>
            <a:ext cx="4038120" cy="2559960"/>
          </a:xfrm>
          <a:prstGeom prst="rect">
            <a:avLst/>
          </a:prstGeom>
          <a:ln>
            <a:noFill/>
          </a:ln>
        </p:spPr>
      </p:pic>
      <p:pic>
        <p:nvPicPr>
          <p:cNvPr id="188" name="Содержимое 5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5143680" y="1571760"/>
            <a:ext cx="3285720" cy="4573800"/>
          </a:xfrm>
          <a:prstGeom prst="rect">
            <a:avLst/>
          </a:prstGeom>
          <a:ln>
            <a:noFill/>
          </a:ln>
        </p:spPr>
      </p:pic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Зрительноеотверстие</a:t>
            </a:r>
            <a:endParaRPr/>
          </a:p>
        </p:txBody>
      </p:sp>
      <p:sp>
        <p:nvSpPr>
          <p:cNvPr id="190" name="TextShape 2"/>
          <p:cNvSpPr txBox="1"/>
          <p:nvPr/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ОСНОВНЫЕПРОЕКЦИИ</a:t>
            </a:r>
            <a:endParaRPr/>
          </a:p>
          <a:p>
            <a:pPr>
              <a:lnSpc>
                <a:spcPct val="100000"/>
              </a:lnSpc>
            </a:pPr>
            <a:r>
              <a:rPr lang="ru-RU" sz="2800">
                <a:solidFill>
                  <a:srgbClr val="000000"/>
                </a:solidFill>
                <a:latin typeface="Calibri"/>
              </a:rPr>
              <a:t>• </a:t>
            </a:r>
            <a:r>
              <a:rPr lang="ru-RU" sz="2800">
                <a:solidFill>
                  <a:srgbClr val="000000"/>
                </a:solidFill>
                <a:latin typeface="Calibri"/>
              </a:rPr>
              <a:t>Теменно-орбитальная</a:t>
            </a:r>
            <a:endParaRPr/>
          </a:p>
          <a:p>
            <a:pPr>
              <a:lnSpc>
                <a:spcPct val="100000"/>
              </a:lnSpc>
            </a:pPr>
            <a:r>
              <a:rPr lang="ru-RU" sz="2800">
                <a:solidFill>
                  <a:srgbClr val="000000"/>
                </a:solidFill>
                <a:latin typeface="Calibri"/>
              </a:rPr>
              <a:t>(по Резе),</a:t>
            </a:r>
            <a:endParaRPr/>
          </a:p>
          <a:p>
            <a:pPr>
              <a:lnSpc>
                <a:spcPct val="100000"/>
              </a:lnSpc>
            </a:pPr>
            <a:r>
              <a:rPr lang="ru-RU" sz="2800">
                <a:solidFill>
                  <a:srgbClr val="000000"/>
                </a:solidFill>
                <a:latin typeface="Calibri"/>
              </a:rPr>
              <a:t>•</a:t>
            </a:r>
            <a:r>
              <a:rPr lang="ru-RU" sz="2800">
                <a:solidFill>
                  <a:srgbClr val="000000"/>
                </a:solidFill>
                <a:latin typeface="Calibri"/>
              </a:rPr>
              <a:t>Теменно-акантиальная</a:t>
            </a:r>
            <a:endParaRPr/>
          </a:p>
          <a:p>
            <a:pPr>
              <a:lnSpc>
                <a:spcPct val="100000"/>
              </a:lnSpc>
            </a:pPr>
            <a:r>
              <a:rPr lang="ru-RU" sz="2800">
                <a:solidFill>
                  <a:srgbClr val="000000"/>
                </a:solidFill>
                <a:latin typeface="Calibri"/>
              </a:rPr>
              <a:t>(поУотерсу),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2800">
                <a:solidFill>
                  <a:srgbClr val="000000"/>
                </a:solidFill>
                <a:latin typeface="Calibri"/>
              </a:rPr>
              <a:t>СПЕЦИАЛЬНЫЕ</a:t>
            </a:r>
            <a:endParaRPr/>
          </a:p>
          <a:p>
            <a:pPr>
              <a:lnSpc>
                <a:spcPct val="100000"/>
              </a:lnSpc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ПРОЕКЦИИ</a:t>
            </a:r>
            <a:endParaRPr/>
          </a:p>
          <a:p>
            <a:pPr>
              <a:lnSpc>
                <a:spcPct val="100000"/>
              </a:lnSpc>
            </a:pPr>
            <a:r>
              <a:rPr lang="ru-RU" sz="2800">
                <a:solidFill>
                  <a:srgbClr val="000000"/>
                </a:solidFill>
                <a:latin typeface="Calibri"/>
              </a:rPr>
              <a:t>• </a:t>
            </a:r>
            <a:r>
              <a:rPr lang="ru-RU" sz="2800">
                <a:solidFill>
                  <a:srgbClr val="000000"/>
                </a:solidFill>
                <a:latin typeface="Calibri"/>
              </a:rPr>
              <a:t>Модифицированные</a:t>
            </a:r>
            <a:endParaRPr/>
          </a:p>
          <a:p>
            <a:pPr>
              <a:lnSpc>
                <a:spcPct val="100000"/>
              </a:lnSpc>
            </a:pPr>
            <a:r>
              <a:rPr lang="ru-RU" sz="2800">
                <a:solidFill>
                  <a:srgbClr val="000000"/>
                </a:solidFill>
                <a:latin typeface="Calibri"/>
              </a:rPr>
              <a:t>теменно-акантиальная</a:t>
            </a:r>
            <a:endParaRPr/>
          </a:p>
          <a:p>
            <a:pPr>
              <a:lnSpc>
                <a:spcPct val="100000"/>
              </a:lnSpc>
            </a:pPr>
            <a:r>
              <a:rPr lang="ru-RU" sz="2800">
                <a:solidFill>
                  <a:srgbClr val="000000"/>
                </a:solidFill>
                <a:latin typeface="Calibri"/>
              </a:rPr>
              <a:t>(поУотерсу,</a:t>
            </a:r>
            <a:endParaRPr/>
          </a:p>
          <a:p>
            <a:pPr>
              <a:lnSpc>
                <a:spcPct val="100000"/>
              </a:lnSpc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модифицированная),</a:t>
            </a:r>
            <a:endParaRPr/>
          </a:p>
        </p:txBody>
      </p:sp>
      <p:sp>
        <p:nvSpPr>
          <p:cNvPr id="191" name="TextShape 3"/>
          <p:cNvSpPr txBox="1"/>
          <p:nvPr/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 anchor="ctr"/>
          <a:p>
            <a:endParaRPr/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3100">
                <a:solidFill>
                  <a:srgbClr val="000000"/>
                </a:solidFill>
                <a:latin typeface="Calibri"/>
              </a:rPr>
              <a:t>Снимок глазницы в косой передней проекции (снимок зрительного канала по Резе)</a:t>
            </a:r>
            <a:endParaRPr/>
          </a:p>
        </p:txBody>
      </p:sp>
      <p:pic>
        <p:nvPicPr>
          <p:cNvPr id="193" name="Содержимое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500040" y="1571760"/>
            <a:ext cx="8213040" cy="4857480"/>
          </a:xfrm>
          <a:prstGeom prst="rect">
            <a:avLst/>
          </a:prstGeom>
          <a:ln>
            <a:noFill/>
          </a:ln>
        </p:spPr>
      </p:pic>
      <p:sp>
        <p:nvSpPr>
          <p:cNvPr id="194" name="TextShape 2"/>
          <p:cNvSpPr txBox="1"/>
          <p:nvPr/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 anchor="ctr"/>
          <a:p>
            <a:endParaRPr/>
          </a:p>
        </p:txBody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Нижняячелюсть</a:t>
            </a:r>
            <a:endParaRPr/>
          </a:p>
        </p:txBody>
      </p:sp>
      <p:sp>
        <p:nvSpPr>
          <p:cNvPr id="196" name="TextShape 2"/>
          <p:cNvSpPr txBox="1"/>
          <p:nvPr/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ОСНОВНЫЕПРОЕКЦИИ</a:t>
            </a:r>
            <a:endParaRPr/>
          </a:p>
          <a:p>
            <a:pPr>
              <a:lnSpc>
                <a:spcPct val="100000"/>
              </a:lnSpc>
            </a:pPr>
            <a:r>
              <a:rPr lang="ru-RU" sz="2800">
                <a:solidFill>
                  <a:srgbClr val="000000"/>
                </a:solidFill>
                <a:latin typeface="Calibri"/>
              </a:rPr>
              <a:t>•</a:t>
            </a:r>
            <a:r>
              <a:rPr lang="ru-RU" sz="2800">
                <a:solidFill>
                  <a:srgbClr val="000000"/>
                </a:solidFill>
                <a:latin typeface="Calibri"/>
              </a:rPr>
              <a:t>Аксиолатеральная,</a:t>
            </a:r>
            <a:endParaRPr/>
          </a:p>
          <a:p>
            <a:pPr>
              <a:lnSpc>
                <a:spcPct val="100000"/>
              </a:lnSpc>
            </a:pPr>
            <a:r>
              <a:rPr lang="ru-RU" sz="2800">
                <a:solidFill>
                  <a:srgbClr val="000000"/>
                </a:solidFill>
                <a:latin typeface="Calibri"/>
              </a:rPr>
              <a:t>• </a:t>
            </a:r>
            <a:r>
              <a:rPr lang="ru-RU" sz="2800">
                <a:solidFill>
                  <a:srgbClr val="000000"/>
                </a:solidFill>
                <a:latin typeface="Calibri"/>
              </a:rPr>
              <a:t>Передняя 0° и 20-25°</a:t>
            </a:r>
            <a:endParaRPr/>
          </a:p>
          <a:p>
            <a:pPr>
              <a:lnSpc>
                <a:spcPct val="100000"/>
              </a:lnSpc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краниально,</a:t>
            </a:r>
            <a:endParaRPr/>
          </a:p>
          <a:p>
            <a:pPr>
              <a:lnSpc>
                <a:spcPct val="100000"/>
              </a:lnSpc>
            </a:pPr>
            <a:r>
              <a:rPr lang="ru-RU" sz="2800">
                <a:solidFill>
                  <a:srgbClr val="000000"/>
                </a:solidFill>
                <a:latin typeface="Calibri"/>
              </a:rPr>
              <a:t>• </a:t>
            </a:r>
            <a:r>
              <a:rPr lang="ru-RU" sz="2800">
                <a:solidFill>
                  <a:srgbClr val="000000"/>
                </a:solidFill>
                <a:latin typeface="Calibri"/>
              </a:rPr>
              <a:t>Задняя аксиальная</a:t>
            </a:r>
            <a:endParaRPr/>
          </a:p>
          <a:p>
            <a:pPr>
              <a:lnSpc>
                <a:spcPct val="100000"/>
              </a:lnSpc>
            </a:pPr>
            <a:r>
              <a:rPr lang="ru-RU" sz="2800">
                <a:solidFill>
                  <a:srgbClr val="000000"/>
                </a:solidFill>
                <a:latin typeface="Calibri"/>
              </a:rPr>
              <a:t>(поТауну),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2800">
                <a:solidFill>
                  <a:srgbClr val="000000"/>
                </a:solidFill>
                <a:latin typeface="Calibri"/>
              </a:rPr>
              <a:t>СПЕЦИАЛЬНЫЕ ПРОЕКЦИИ</a:t>
            </a:r>
            <a:endParaRPr/>
          </a:p>
          <a:p>
            <a:pPr>
              <a:lnSpc>
                <a:spcPct val="100000"/>
              </a:lnSpc>
            </a:pPr>
            <a:r>
              <a:rPr lang="ru-RU" sz="2800">
                <a:solidFill>
                  <a:srgbClr val="000000"/>
                </a:solidFill>
                <a:latin typeface="Calibri"/>
              </a:rPr>
              <a:t>• </a:t>
            </a:r>
            <a:r>
              <a:rPr lang="ru-RU" sz="2800">
                <a:solidFill>
                  <a:srgbClr val="000000"/>
                </a:solidFill>
                <a:latin typeface="Calibri"/>
              </a:rPr>
              <a:t>Подбородочно-теменная</a:t>
            </a:r>
            <a:endParaRPr/>
          </a:p>
          <a:p>
            <a:pPr>
              <a:lnSpc>
                <a:spcPct val="100000"/>
              </a:lnSpc>
            </a:pPr>
            <a:r>
              <a:rPr lang="ru-RU" sz="2800">
                <a:solidFill>
                  <a:srgbClr val="000000"/>
                </a:solidFill>
                <a:latin typeface="Calibri"/>
              </a:rPr>
              <a:t>•</a:t>
            </a:r>
            <a:r>
              <a:rPr lang="ru-RU" sz="2800">
                <a:solidFill>
                  <a:srgbClr val="000000"/>
                </a:solidFill>
                <a:latin typeface="Calibri"/>
              </a:rPr>
              <a:t>Панорамная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97" name="Содержимое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0" y="1714320"/>
            <a:ext cx="4145760" cy="3247920"/>
          </a:xfrm>
          <a:prstGeom prst="rect">
            <a:avLst/>
          </a:prstGeom>
          <a:ln>
            <a:noFill/>
          </a:ln>
        </p:spPr>
      </p:pic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 u="sng">
                <a:solidFill>
                  <a:srgbClr val="0000ff"/>
                </a:solidFill>
                <a:latin typeface="Calibri"/>
              </a:rPr>
              <a:t>Ортопантомограмма</a:t>
            </a:r>
            <a:r>
              <a:rPr lang="ru-RU" sz="4400" u="sng">
                <a:solidFill>
                  <a:srgbClr val="0000ff"/>
                </a:solidFill>
                <a:latin typeface="Calibri"/>
              </a:rPr>
              <a:t>.</a:t>
            </a:r>
            <a:endParaRPr/>
          </a:p>
        </p:txBody>
      </p:sp>
      <p:pic>
        <p:nvPicPr>
          <p:cNvPr id="199" name="Содержимое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1723320"/>
            <a:ext cx="8229240" cy="4278960"/>
          </a:xfrm>
          <a:prstGeom prst="rect">
            <a:avLst/>
          </a:prstGeom>
          <a:ln>
            <a:noFill/>
          </a:ln>
        </p:spPr>
      </p:pic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Височно-нижнечелюстные суставы</a:t>
            </a:r>
            <a:endParaRPr/>
          </a:p>
        </p:txBody>
      </p:sp>
      <p:sp>
        <p:nvSpPr>
          <p:cNvPr id="201" name="TextShape 2"/>
          <p:cNvSpPr txBox="1"/>
          <p:nvPr/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Calibri"/>
              </a:rPr>
              <a:t>ОСНОВНЫЕПРОЕКЦИИ</a:t>
            </a:r>
            <a:endParaRPr/>
          </a:p>
          <a:p>
            <a:pPr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Calibri"/>
              </a:rPr>
              <a:t>• </a:t>
            </a:r>
            <a:r>
              <a:rPr lang="ru-RU" sz="2000">
                <a:solidFill>
                  <a:srgbClr val="000000"/>
                </a:solidFill>
                <a:latin typeface="Calibri"/>
              </a:rPr>
              <a:t>Задняя аксиальная(поТауну,</a:t>
            </a:r>
            <a:endParaRPr/>
          </a:p>
          <a:p>
            <a:pPr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Calibri"/>
              </a:rPr>
              <a:t>модифицированная),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Calibri"/>
              </a:rPr>
              <a:t>СПЕЦИАЛЬНЫЕ ПРОЕКЦИИ</a:t>
            </a:r>
            <a:endParaRPr/>
          </a:p>
          <a:p>
            <a:pPr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Calibri"/>
              </a:rPr>
              <a:t>•</a:t>
            </a:r>
            <a:r>
              <a:rPr lang="ru-RU" sz="2000">
                <a:solidFill>
                  <a:srgbClr val="000000"/>
                </a:solidFill>
                <a:latin typeface="Calibri"/>
              </a:rPr>
              <a:t>Аксиолатеральная15°косая</a:t>
            </a:r>
            <a:endParaRPr/>
          </a:p>
          <a:p>
            <a:pPr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Calibri"/>
              </a:rPr>
              <a:t>(поЛоу,  модифицированная),</a:t>
            </a:r>
            <a:endParaRPr/>
          </a:p>
          <a:p>
            <a:pPr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Calibri"/>
              </a:rPr>
              <a:t>•</a:t>
            </a:r>
            <a:r>
              <a:rPr lang="ru-RU" sz="2000">
                <a:solidFill>
                  <a:srgbClr val="000000"/>
                </a:solidFill>
                <a:latin typeface="Calibri"/>
              </a:rPr>
              <a:t>Аксиолатеральная(пoШюллеру),</a:t>
            </a:r>
            <a:endParaRPr/>
          </a:p>
          <a:p>
            <a:pPr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Calibri"/>
              </a:rPr>
              <a:t>• </a:t>
            </a:r>
            <a:r>
              <a:rPr lang="ru-RU" sz="2000">
                <a:solidFill>
                  <a:srgbClr val="000000"/>
                </a:solidFill>
                <a:latin typeface="Calibri"/>
              </a:rPr>
              <a:t>Панорамная,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202" name="Содержимое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643280" y="1500120"/>
            <a:ext cx="4285800" cy="4285800"/>
          </a:xfrm>
          <a:prstGeom prst="rect">
            <a:avLst/>
          </a:prstGeom>
          <a:ln>
            <a:noFill/>
          </a:ln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Анатомия черепа</a:t>
            </a:r>
            <a:endParaRPr/>
          </a:p>
        </p:txBody>
      </p:sp>
      <p:pic>
        <p:nvPicPr>
          <p:cNvPr id="124" name="Содержимое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2076480"/>
            <a:ext cx="4038120" cy="3573000"/>
          </a:xfrm>
          <a:prstGeom prst="rect">
            <a:avLst/>
          </a:prstGeom>
          <a:ln>
            <a:noFill/>
          </a:ln>
        </p:spPr>
      </p:pic>
      <p:pic>
        <p:nvPicPr>
          <p:cNvPr id="125" name="Содержимое 5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648320" y="1843920"/>
            <a:ext cx="4038120" cy="4038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Аксиолатеральнаяпроекция</a:t>
            </a:r>
            <a:endParaRPr/>
          </a:p>
        </p:txBody>
      </p:sp>
      <p:pic>
        <p:nvPicPr>
          <p:cNvPr id="204" name="Содержимое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28760" y="1500120"/>
            <a:ext cx="8226360" cy="4252680"/>
          </a:xfrm>
          <a:prstGeom prst="rect">
            <a:avLst/>
          </a:prstGeom>
          <a:ln>
            <a:noFill/>
          </a:ln>
        </p:spPr>
      </p:pic>
      <p:sp>
        <p:nvSpPr>
          <p:cNvPr id="205" name="TextShape 2"/>
          <p:cNvSpPr txBox="1"/>
          <p:nvPr/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 anchor="ctr"/>
          <a:p>
            <a:endParaRPr/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Кости лицевого черепа</a:t>
            </a:r>
            <a:endParaRPr/>
          </a:p>
        </p:txBody>
      </p:sp>
      <p:sp>
        <p:nvSpPr>
          <p:cNvPr id="12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3200">
                <a:solidFill>
                  <a:srgbClr val="000000"/>
                </a:solidFill>
                <a:latin typeface="Calibri"/>
              </a:rPr>
              <a:t>Верхняя челюсть</a:t>
            </a:r>
            <a:r>
              <a:rPr i="1" lang="ru-RU" sz="3200">
                <a:solidFill>
                  <a:srgbClr val="000000"/>
                </a:solidFill>
                <a:latin typeface="Calibri"/>
              </a:rPr>
              <a:t>(maxilla)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3200">
                <a:solidFill>
                  <a:srgbClr val="000000"/>
                </a:solidFill>
                <a:latin typeface="Calibri"/>
              </a:rPr>
              <a:t>Нижняя челюсть</a:t>
            </a:r>
            <a:r>
              <a:rPr i="1" lang="ru-RU" sz="3200">
                <a:solidFill>
                  <a:srgbClr val="000000"/>
                </a:solidFill>
                <a:latin typeface="Calibri"/>
              </a:rPr>
              <a:t>(mandibula)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3200">
                <a:solidFill>
                  <a:srgbClr val="000000"/>
                </a:solidFill>
                <a:latin typeface="Calibri"/>
              </a:rPr>
              <a:t>Небная кость</a:t>
            </a:r>
            <a:r>
              <a:rPr i="1" lang="ru-RU" sz="3200">
                <a:solidFill>
                  <a:srgbClr val="000000"/>
                </a:solidFill>
                <a:latin typeface="Calibri"/>
              </a:rPr>
              <a:t>(ospalatinum)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3200">
                <a:solidFill>
                  <a:srgbClr val="000000"/>
                </a:solidFill>
                <a:latin typeface="Calibri"/>
              </a:rPr>
              <a:t>Скуловая кость</a:t>
            </a:r>
            <a:r>
              <a:rPr i="1" lang="ru-RU" sz="3200">
                <a:solidFill>
                  <a:srgbClr val="000000"/>
                </a:solidFill>
                <a:latin typeface="Calibri"/>
              </a:rPr>
              <a:t>(oszygomaticum)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3200">
                <a:solidFill>
                  <a:srgbClr val="000000"/>
                </a:solidFill>
                <a:latin typeface="Calibri"/>
              </a:rPr>
              <a:t>Слезнаякость</a:t>
            </a:r>
            <a:r>
              <a:rPr i="1" lang="ru-RU" sz="3200">
                <a:solidFill>
                  <a:srgbClr val="000000"/>
                </a:solidFill>
                <a:latin typeface="Calibri"/>
              </a:rPr>
              <a:t>(oslacrimale)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3200">
                <a:solidFill>
                  <a:srgbClr val="000000"/>
                </a:solidFill>
                <a:latin typeface="Calibri"/>
              </a:rPr>
              <a:t>Носовая кость</a:t>
            </a:r>
            <a:r>
              <a:rPr i="1" lang="ru-RU" sz="3200">
                <a:solidFill>
                  <a:srgbClr val="000000"/>
                </a:solidFill>
                <a:latin typeface="Calibri"/>
              </a:rPr>
              <a:t>(osnasale)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3200">
                <a:solidFill>
                  <a:srgbClr val="000000"/>
                </a:solidFill>
                <a:latin typeface="Calibri"/>
              </a:rPr>
              <a:t>Нижняя носовая раковина</a:t>
            </a:r>
            <a:r>
              <a:rPr i="1" lang="ru-RU" sz="3200">
                <a:solidFill>
                  <a:srgbClr val="000000"/>
                </a:solidFill>
                <a:latin typeface="Calibri"/>
              </a:rPr>
              <a:t>(conchanasalisinferior)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3200">
                <a:solidFill>
                  <a:srgbClr val="000000"/>
                </a:solidFill>
                <a:latin typeface="Calibri"/>
              </a:rPr>
              <a:t>Сошник</a:t>
            </a:r>
            <a:r>
              <a:rPr i="1" lang="ru-RU" sz="3200">
                <a:solidFill>
                  <a:srgbClr val="000000"/>
                </a:solidFill>
                <a:latin typeface="Calibri"/>
              </a:rPr>
              <a:t>(vomer)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Верхняя челюсть</a:t>
            </a:r>
            <a:endParaRPr/>
          </a:p>
        </p:txBody>
      </p:sp>
      <p:pic>
        <p:nvPicPr>
          <p:cNvPr id="129" name="Содержимое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1896120"/>
            <a:ext cx="4038120" cy="3933720"/>
          </a:xfrm>
          <a:prstGeom prst="rect">
            <a:avLst/>
          </a:prstGeom>
          <a:ln>
            <a:noFill/>
          </a:ln>
        </p:spPr>
      </p:pic>
      <p:sp>
        <p:nvSpPr>
          <p:cNvPr id="130" name="TextShape 2"/>
          <p:cNvSpPr txBox="1"/>
          <p:nvPr/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1 — лобный отросток;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2— слезная борозда;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3— глазничная поверхность;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4— подглазничная борозда;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5— подглазничный край;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6— верхнечелюстной бугорок;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7— подглазничноеотверстие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8— скуловой отросток;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9— альвеолярные отверстия;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10— клыковая ямка;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11— альвеолярные возвышения</a:t>
            </a: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Верхняя челюсть</a:t>
            </a:r>
            <a:endParaRPr/>
          </a:p>
        </p:txBody>
      </p:sp>
      <p:pic>
        <p:nvPicPr>
          <p:cNvPr id="132" name="Содержимое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1869120"/>
            <a:ext cx="4038120" cy="3987720"/>
          </a:xfrm>
          <a:prstGeom prst="rect">
            <a:avLst/>
          </a:prstGeom>
          <a:ln>
            <a:noFill/>
          </a:ln>
        </p:spPr>
      </p:pic>
      <p:sp>
        <p:nvSpPr>
          <p:cNvPr id="133" name="TextShape 2"/>
          <p:cNvSpPr txBox="1"/>
          <p:nvPr/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1 — лобныйотросток;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2— слезная борозда;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3— расщелина верхнечелюстнойпазухи;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4— подвисочная поверхность;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5— небный отросток;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6 — альвеолярный отросток</a:t>
            </a:r>
            <a:endParaRPr/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Нижняя челюсть</a:t>
            </a:r>
            <a:endParaRPr/>
          </a:p>
        </p:txBody>
      </p:sp>
      <p:pic>
        <p:nvPicPr>
          <p:cNvPr id="135" name="Содержимое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2119320"/>
            <a:ext cx="4038120" cy="3487680"/>
          </a:xfrm>
          <a:prstGeom prst="rect">
            <a:avLst/>
          </a:prstGeom>
          <a:ln>
            <a:noFill/>
          </a:ln>
        </p:spPr>
      </p:pic>
      <p:sp>
        <p:nvSpPr>
          <p:cNvPr id="136" name="TextShape 2"/>
          <p:cNvSpPr txBox="1"/>
          <p:nvPr/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1 —мыщелковыйотросток;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2— венечный отросток;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3— вырезка нижней челюсти;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4— отверстие нижней челюсти;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5— язычок нижней челюсти;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6— ветвь нижнейчелюсти;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7— жевательная бугристость;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8— альвеолярная часть;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9— тело нижнейчелюсти;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10— подбородочное отверстие;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11— угол нижней челюсти;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12— подбородочный выступ;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13— основание нижней челюсти</a:t>
            </a:r>
            <a:endParaRPr/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Небная кость</a:t>
            </a:r>
            <a:endParaRPr/>
          </a:p>
        </p:txBody>
      </p:sp>
      <p:pic>
        <p:nvPicPr>
          <p:cNvPr id="138" name="Содержимое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919080" y="1600200"/>
            <a:ext cx="3114720" cy="4525560"/>
          </a:xfrm>
          <a:prstGeom prst="rect">
            <a:avLst/>
          </a:prstGeom>
          <a:ln>
            <a:noFill/>
          </a:ln>
        </p:spPr>
      </p:pic>
      <p:sp>
        <p:nvSpPr>
          <p:cNvPr id="139" name="TextShape 2"/>
          <p:cNvSpPr txBox="1"/>
          <p:nvPr/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1 — глазничный отросток;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2— клиновидный отросток;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3— клиновидно-небная вырезка;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4—перпендикулярнаяпластинка;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5— горизонтальная пластинка</a:t>
            </a:r>
            <a:endParaRPr/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Скуловая кость</a:t>
            </a:r>
            <a:endParaRPr/>
          </a:p>
        </p:txBody>
      </p:sp>
      <p:pic>
        <p:nvPicPr>
          <p:cNvPr id="141" name="Содержимое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164240" y="1600200"/>
            <a:ext cx="2624040" cy="4525560"/>
          </a:xfrm>
          <a:prstGeom prst="rect">
            <a:avLst/>
          </a:prstGeom>
          <a:ln>
            <a:noFill/>
          </a:ln>
        </p:spPr>
      </p:pic>
      <p:sp>
        <p:nvSpPr>
          <p:cNvPr id="142" name="TextShape 2"/>
          <p:cNvSpPr txBox="1"/>
          <p:nvPr/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Боковая поверхность,facieslateralis,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Задняя поверхностьfaciestemporalis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Глазничная поверхность,faciesorbitalis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Верхний отросток кости,processusfrontalis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Латеральный отросток,processustemporalis</a:t>
            </a: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