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5" r:id="rId10"/>
    <p:sldId id="276" r:id="rId11"/>
    <p:sldId id="277" r:id="rId12"/>
    <p:sldId id="268" r:id="rId13"/>
    <p:sldId id="271" r:id="rId14"/>
    <p:sldId id="267" r:id="rId15"/>
    <p:sldId id="272" r:id="rId16"/>
    <p:sldId id="269" r:id="rId17"/>
    <p:sldId id="273" r:id="rId18"/>
    <p:sldId id="270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458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947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43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663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49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111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89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902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627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644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488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EDEA-452E-41A1-A56E-60ACCCE1B881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164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Придаточные пазухи носа, сосцевидные отростки </a:t>
            </a:r>
            <a:br>
              <a:rPr lang="ru-RU" sz="3600" dirty="0" smtClean="0"/>
            </a:br>
            <a:r>
              <a:rPr lang="ru-RU" sz="3600" dirty="0" smtClean="0"/>
              <a:t>и височные кости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/>
              <a:t>Сертификационный курс </a:t>
            </a:r>
          </a:p>
          <a:p>
            <a:pPr algn="r"/>
            <a:r>
              <a:rPr lang="ru-RU" dirty="0" smtClean="0"/>
              <a:t>«Лабораторное дело в рентгенологии»</a:t>
            </a:r>
          </a:p>
          <a:p>
            <a:pPr algn="r"/>
            <a:r>
              <a:rPr lang="ru-RU" dirty="0" err="1" smtClean="0"/>
              <a:t>Тихмянов</a:t>
            </a:r>
            <a:r>
              <a:rPr lang="ru-RU" dirty="0" smtClean="0"/>
              <a:t> Андрей Юрьевич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846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Височная кость</a:t>
            </a:r>
            <a:endParaRPr lang="ru-RU" dirty="0"/>
          </a:p>
        </p:txBody>
      </p:sp>
      <p:pic>
        <p:nvPicPr>
          <p:cNvPr id="6" name="Содержимое 5" descr="mb4_08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5576" y="1428736"/>
            <a:ext cx="5121293" cy="518893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Височная кость</a:t>
            </a:r>
            <a:endParaRPr lang="ru-RU" dirty="0"/>
          </a:p>
        </p:txBody>
      </p:sp>
      <p:pic>
        <p:nvPicPr>
          <p:cNvPr id="5" name="Содержимое 4" descr="mb4_00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285860"/>
            <a:ext cx="4988814" cy="517707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Височная кость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Обзорный снимок области сосцевидного отростка (по </a:t>
            </a:r>
            <a:r>
              <a:rPr lang="ru-RU" dirty="0" err="1" smtClean="0"/>
              <a:t>Шюллеру</a:t>
            </a:r>
            <a:r>
              <a:rPr lang="ru-RU" dirty="0" smtClean="0"/>
              <a:t>) Снимок дает возможность не только судить о типе сосцевидного отростка, о положении синуса, но и о патологических изменениях — завуалированности клеток его, </a:t>
            </a:r>
            <a:r>
              <a:rPr lang="ru-RU" dirty="0" err="1" smtClean="0"/>
              <a:t>стушеванности</a:t>
            </a:r>
            <a:r>
              <a:rPr lang="ru-RU" dirty="0" smtClean="0"/>
              <a:t> перегородок между ними и т. д.</a:t>
            </a:r>
          </a:p>
          <a:p>
            <a:endParaRPr lang="ru-RU" dirty="0" smtClean="0"/>
          </a:p>
          <a:p>
            <a:r>
              <a:rPr lang="ru-RU" dirty="0" smtClean="0"/>
              <a:t>Обзорный снимок области пирамиды (по Майеру) хорошо видны стенки костного слухового прохода, барабанная полость, вход в пещеру, сама пещера и окружающие ее части.</a:t>
            </a:r>
          </a:p>
          <a:p>
            <a:endParaRPr lang="ru-RU" dirty="0" smtClean="0"/>
          </a:p>
          <a:p>
            <a:r>
              <a:rPr lang="ru-RU" dirty="0" smtClean="0"/>
              <a:t>Поперечный снимок пирамиды (по </a:t>
            </a:r>
            <a:r>
              <a:rPr lang="ru-RU" dirty="0" err="1" smtClean="0"/>
              <a:t>Стенверсу</a:t>
            </a:r>
            <a:r>
              <a:rPr lang="ru-RU" dirty="0" smtClean="0"/>
              <a:t>) хорошо </a:t>
            </a:r>
            <a:r>
              <a:rPr lang="ru-RU" dirty="0" err="1" smtClean="0"/>
              <a:t>контурируется</a:t>
            </a:r>
            <a:r>
              <a:rPr lang="ru-RU" dirty="0" smtClean="0"/>
              <a:t> лабиринт, внутренний слуховой проход и верхушка пирамиды.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Обзорный снимок уха и, в частности, области сосцевидного отростка (по </a:t>
            </a:r>
            <a:r>
              <a:rPr lang="ru-RU" sz="2800" dirty="0" err="1" smtClean="0"/>
              <a:t>Шюллеру</a:t>
            </a:r>
            <a:r>
              <a:rPr lang="ru-RU" sz="2800" dirty="0" smtClean="0"/>
              <a:t>) </a:t>
            </a:r>
            <a:endParaRPr lang="ru-RU" sz="2800" dirty="0"/>
          </a:p>
        </p:txBody>
      </p:sp>
      <p:pic>
        <p:nvPicPr>
          <p:cNvPr id="5" name="Содержимое 4" descr="1271_145823386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89092"/>
            <a:ext cx="4038600" cy="294817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Голову исследуемого укладывают на кассете так, чтобы больная сторона была обращена вниз.</a:t>
            </a:r>
          </a:p>
          <a:p>
            <a:r>
              <a:rPr lang="ru-RU" dirty="0" smtClean="0"/>
              <a:t> Центральный луч направлен через бугор теменной кости косо каудально, причем он образует с плоскостью кассеты острый угол 30—35°. </a:t>
            </a:r>
          </a:p>
          <a:p>
            <a:r>
              <a:rPr lang="ru-RU" dirty="0" smtClean="0"/>
              <a:t>На снимке получается совпадение наружного и внутреннего слуховых проходов в виде темного кружка; впереди </a:t>
            </a:r>
            <a:r>
              <a:rPr lang="ru-RU" dirty="0" err="1" smtClean="0"/>
              <a:t>негo</a:t>
            </a:r>
            <a:r>
              <a:rPr lang="ru-RU" dirty="0" smtClean="0"/>
              <a:t> хорошо определяется сустав нижней челюсти, а кзади лежит сосцевидный отросток, ограниченный сверху четкой линией (верхняя грань пирамиды, и крыша барабанной полости), а сзади — линией синуса.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Рентгенограмма (а) и схема (б) височной кости в косой проекции по </a:t>
            </a:r>
            <a:r>
              <a:rPr lang="ru-RU" sz="2800" dirty="0" err="1" smtClean="0"/>
              <a:t>Шюллеру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b="69379"/>
          <a:stretch>
            <a:fillRect/>
          </a:stretch>
        </p:blipFill>
        <p:spPr>
          <a:xfrm>
            <a:off x="714348" y="1643050"/>
            <a:ext cx="7628057" cy="3132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5286388"/>
            <a:ext cx="8186766" cy="121444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1 - передняя поверхность пирамиды; 2 - задняя поверхность пирамиды; 3 - пневматические ячейки сосцевидного отростка; 4 - верхушка сосцевидного отростка; 5 - головка нижней челюсти; 6 - наружное и внутреннее слуховое отверстие.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Рентгенография височной кости в осевой проекции по Майеру:</a:t>
            </a:r>
            <a:endParaRPr lang="ru-RU" dirty="0"/>
          </a:p>
        </p:txBody>
      </p:sp>
      <p:pic>
        <p:nvPicPr>
          <p:cNvPr id="5" name="Содержимое 4" descr="1278_109709965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428736"/>
            <a:ext cx="3500463" cy="239431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Больной лежит на спине, руки вытянуты вдоль туловища. Подбородок слегка приведен к груди. Голову больного поворачивают в сторону таким образом, чтобы срединная сагиттальная плоскость образовала с плоскостью стола угол 45°, а плоскость физиологической горизонтали была перпендикулярна плоскости стола. Ушную раковину отгибают кпереди.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Кассету размером 13х18 см на клиновидной подставке подкладывают под исследуемое ухо с таким расчетом, чтобы она располагалась по отношению к плоскости стола под углом 15°, открытым кнаружи.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Наружное слуховое отверстие исследуемой стороны должно находиться по средней линии кассеты на 3 см выше ее центра. Используют узкий тубус или формируют поле необходимых размеров с помощью щелевой диафрагмы.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	Фокусное расстояние</a:t>
            </a:r>
            <a:r>
              <a:rPr lang="ru-RU" dirty="0" smtClean="0"/>
              <a:t> — 80 — 100 см. Для стабильного удержания головы под затылок больного подкладывают мешочки с песком. Рентгеновскую трубку скашивают в каудальном направлении, и пучок рентгеновского изучения направляют под углом 45° через лобный бугор противоположной стороны на наружное слуховое отверстие исследуемого уха.</a:t>
            </a:r>
            <a:endParaRPr lang="ru-RU" dirty="0"/>
          </a:p>
        </p:txBody>
      </p:sp>
      <p:pic>
        <p:nvPicPr>
          <p:cNvPr id="6" name="Рисунок 5" descr="1279_1242577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857627"/>
            <a:ext cx="3500462" cy="266035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Рентгенограмма и схема височной кости в осевой проекции по Майеру: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5286388"/>
            <a:ext cx="8186766" cy="12144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 1 - пирамида височной кости; 2 - верхушка пирамиды; 3 - сосцевидная пещера; 4 - наружный слуховой проход; 5 - головка нижней челюсти.</a:t>
            </a:r>
            <a:endParaRPr lang="ru-RU" dirty="0"/>
          </a:p>
        </p:txBody>
      </p:sp>
      <p:pic>
        <p:nvPicPr>
          <p:cNvPr id="7" name="Содержимое 6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6338" t="29938" b="22791"/>
          <a:stretch>
            <a:fillRect/>
          </a:stretch>
        </p:blipFill>
        <p:spPr>
          <a:xfrm>
            <a:off x="1500166" y="1428736"/>
            <a:ext cx="5585685" cy="363712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Рентгенограмма и схема височной кости в осевой проекции по </a:t>
            </a:r>
            <a:r>
              <a:rPr lang="ru-RU" sz="2800" dirty="0" err="1" smtClean="0"/>
              <a:t>Стенверсу</a:t>
            </a:r>
            <a:endParaRPr lang="ru-RU" sz="2800" dirty="0"/>
          </a:p>
        </p:txBody>
      </p:sp>
      <p:pic>
        <p:nvPicPr>
          <p:cNvPr id="5" name="Содержимое 4" descr="1283_5295428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500174"/>
            <a:ext cx="2613071" cy="221457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Больной лежит на животе, руки вытянуты вдоль туловища либо подложены под грудь. Голова повернута в сторону таким образом, чтобы срединная сагиттальная плоскость ее составляла с плоскостью стола угол в 45°. Подбородок прижат к передней поверхности шеи.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Кассету размером 18х24 см помещают в поперечном положении, сверху перекрывают неподвижной отсеивающей решеткой. Поочередно экспонируют правую и левую половины кассеты, экранируя другую половину листом </a:t>
            </a:r>
            <a:r>
              <a:rPr lang="ru-RU" dirty="0" err="1" smtClean="0"/>
              <a:t>просвинцованной</a:t>
            </a:r>
            <a:r>
              <a:rPr lang="ru-RU" dirty="0" smtClean="0"/>
              <a:t> резины.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Больной прилежит к кассете </a:t>
            </a:r>
            <a:r>
              <a:rPr lang="ru-RU" dirty="0" err="1" smtClean="0"/>
              <a:t>верхнеглазничным</a:t>
            </a:r>
            <a:r>
              <a:rPr lang="ru-RU" dirty="0" smtClean="0"/>
              <a:t> краем, скуловой костью и кончиком носа. Наружное слуховое отверстие должно находиться на 2 см ниже центра экспонируемой половины кассеты.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Рентгеновскую трубку скашивают в краниальном направлении, и пучок рентгеновского излучения направляют под углом 10° в центр экспонируемой половины кассеты. Используют узкий тубус или формируют поле необходимых размеров с помощью щелевой диафрагмы.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Фокусное расстояние</a:t>
            </a:r>
            <a:r>
              <a:rPr lang="ru-RU" dirty="0" smtClean="0"/>
              <a:t> — 80 — 100 см.</a:t>
            </a:r>
            <a:endParaRPr lang="ru-RU" dirty="0"/>
          </a:p>
        </p:txBody>
      </p:sp>
      <p:pic>
        <p:nvPicPr>
          <p:cNvPr id="6" name="Рисунок 5" descr="1284_17561845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786190"/>
            <a:ext cx="3810000" cy="27336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Рентгенограмма и схема височной кости в осевой проекции по </a:t>
            </a:r>
            <a:r>
              <a:rPr lang="ru-RU" sz="2800" dirty="0" err="1" smtClean="0"/>
              <a:t>Стенверсу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5286388"/>
            <a:ext cx="8186766" cy="12144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 1 - верхушка пирамиды; 2 - внутренний слуховой проход; 3 - костный лабиринт; 4 - верхушка сосцевидного отростка; 5 - головка нижней челюсти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5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9917" t="78416"/>
          <a:stretch>
            <a:fillRect/>
          </a:stretch>
        </p:blipFill>
        <p:spPr>
          <a:xfrm>
            <a:off x="214282" y="1857364"/>
            <a:ext cx="8740057" cy="280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400" dirty="0" smtClean="0">
                <a:latin typeface="Arial" charset="0"/>
                <a:cs typeface="Arial" charset="0"/>
              </a:rPr>
              <a:t>Углы наклона рентгеновской трубки </a:t>
            </a:r>
            <a:br>
              <a:rPr lang="ru-RU" sz="2400" dirty="0" smtClean="0">
                <a:latin typeface="Arial" charset="0"/>
                <a:cs typeface="Arial" charset="0"/>
              </a:rPr>
            </a:br>
            <a:r>
              <a:rPr lang="ru-RU" sz="2400" dirty="0" smtClean="0">
                <a:latin typeface="Arial" charset="0"/>
                <a:cs typeface="Arial" charset="0"/>
              </a:rPr>
              <a:t>при </a:t>
            </a:r>
            <a:r>
              <a:rPr lang="ru-RU" sz="2400" dirty="0" err="1" smtClean="0">
                <a:latin typeface="Arial" charset="0"/>
                <a:cs typeface="Arial" charset="0"/>
              </a:rPr>
              <a:t>внутриротовой</a:t>
            </a:r>
            <a:r>
              <a:rPr lang="ru-RU" sz="2400" dirty="0" smtClean="0">
                <a:latin typeface="Arial" charset="0"/>
                <a:cs typeface="Arial" charset="0"/>
              </a:rPr>
              <a:t> </a:t>
            </a:r>
            <a:r>
              <a:rPr lang="ru-RU" sz="2400" dirty="0" err="1" smtClean="0">
                <a:latin typeface="Arial" charset="0"/>
                <a:cs typeface="Arial" charset="0"/>
              </a:rPr>
              <a:t>периапикальной</a:t>
            </a:r>
            <a:r>
              <a:rPr lang="ru-RU" sz="2400" dirty="0" smtClean="0">
                <a:latin typeface="Arial" charset="0"/>
                <a:cs typeface="Arial" charset="0"/>
              </a:rPr>
              <a:t> рентгенографии </a:t>
            </a:r>
            <a:br>
              <a:rPr lang="ru-RU" sz="2400" dirty="0" smtClean="0">
                <a:latin typeface="Arial" charset="0"/>
                <a:cs typeface="Arial" charset="0"/>
              </a:rPr>
            </a:br>
            <a:r>
              <a:rPr lang="ru-RU" sz="2400" dirty="0" smtClean="0">
                <a:latin typeface="Arial" charset="0"/>
                <a:cs typeface="Arial" charset="0"/>
              </a:rPr>
              <a:t>по С.Л. </a:t>
            </a:r>
            <a:r>
              <a:rPr lang="ru-RU" sz="2400" dirty="0" err="1" smtClean="0">
                <a:latin typeface="Arial" charset="0"/>
                <a:cs typeface="Arial" charset="0"/>
              </a:rPr>
              <a:t>Копельману</a:t>
            </a:r>
            <a:r>
              <a:rPr lang="ru-RU" sz="2400" dirty="0" smtClean="0">
                <a:latin typeface="Arial" charset="0"/>
                <a:cs typeface="Arial" charset="0"/>
              </a:rPr>
              <a:t> и Л.Г. Берман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rosmedlib.ru/cgi-bin/mb4?usr_data=gd-image%28doc,ISBN9785970413494-0004,pic_0004.png,-1,,00000000,%29&amp;hide_Cookie=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1" y="2714620"/>
            <a:ext cx="7929618" cy="2124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Придаточные пазухи носа</a:t>
            </a:r>
            <a:endParaRPr lang="ru-RU" dirty="0"/>
          </a:p>
        </p:txBody>
      </p:sp>
      <p:pic>
        <p:nvPicPr>
          <p:cNvPr id="5" name="Содержимое 4" descr="419px-Paranasal_sinuses_numbers.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1012" y="2753519"/>
            <a:ext cx="3990975" cy="22193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верхнечелюстная (гайморова) пазуха (парная) — наиболее крупная из околоносовых пазух, расположена в верхней челюсти.</a:t>
            </a:r>
          </a:p>
          <a:p>
            <a:r>
              <a:rPr lang="ru-RU" dirty="0" smtClean="0"/>
              <a:t>лобная пазуха (парная) — расположена в лобной кости.</a:t>
            </a:r>
          </a:p>
          <a:p>
            <a:r>
              <a:rPr lang="ru-RU" dirty="0" smtClean="0"/>
              <a:t>решётчатый лабиринт (парный) — сформирован ячейками решётчатой кости.</a:t>
            </a:r>
          </a:p>
          <a:p>
            <a:r>
              <a:rPr lang="ru-RU" dirty="0" smtClean="0"/>
              <a:t>клиновидная (основная) пазуха (непарная) — располагается в теле клиновидной (основной) кости.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Придаточные пазухи носа</a:t>
            </a:r>
            <a:endParaRPr lang="ru-RU" dirty="0"/>
          </a:p>
        </p:txBody>
      </p:sp>
      <p:pic>
        <p:nvPicPr>
          <p:cNvPr id="5" name="Содержимое 4" descr="придаточные _пазухи_носа_рентен_webspita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4247744" cy="4265480"/>
          </a:xfrm>
        </p:spPr>
      </p:pic>
      <p:pic>
        <p:nvPicPr>
          <p:cNvPr id="6" name="Содержимое 5" descr="120_clip_image002_000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10495" t="19468" r="13443"/>
          <a:stretch>
            <a:fillRect/>
          </a:stretch>
        </p:blipFill>
        <p:spPr>
          <a:xfrm>
            <a:off x="4786314" y="1857364"/>
            <a:ext cx="3630069" cy="424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Придаточные пазухи носа (укладки)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Основные проекции</a:t>
            </a:r>
          </a:p>
          <a:p>
            <a:r>
              <a:rPr lang="ru-RU" dirty="0" smtClean="0"/>
              <a:t>Боковая проекция</a:t>
            </a:r>
          </a:p>
          <a:p>
            <a:r>
              <a:rPr lang="ru-RU" dirty="0" smtClean="0"/>
              <a:t>Передняя проекция</a:t>
            </a:r>
          </a:p>
          <a:p>
            <a:r>
              <a:rPr lang="ru-RU" dirty="0" err="1" smtClean="0"/>
              <a:t>Теменно</a:t>
            </a:r>
            <a:r>
              <a:rPr lang="ru-RU" dirty="0" smtClean="0"/>
              <a:t> </a:t>
            </a:r>
            <a:r>
              <a:rPr lang="ru-RU" dirty="0" err="1" smtClean="0"/>
              <a:t>акантиальная</a:t>
            </a:r>
            <a:r>
              <a:rPr lang="ru-RU" dirty="0" smtClean="0"/>
              <a:t> проекция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Специальные проекции</a:t>
            </a:r>
          </a:p>
          <a:p>
            <a:r>
              <a:rPr lang="ru-RU" dirty="0" smtClean="0"/>
              <a:t>Подбородочно-теменная проекция</a:t>
            </a:r>
          </a:p>
          <a:p>
            <a:r>
              <a:rPr lang="ru-RU" dirty="0" err="1" smtClean="0"/>
              <a:t>Теменно-акантиальная</a:t>
            </a:r>
            <a:r>
              <a:rPr lang="ru-RU" dirty="0" smtClean="0"/>
              <a:t> </a:t>
            </a:r>
            <a:r>
              <a:rPr lang="ru-RU" dirty="0" err="1" smtClean="0"/>
              <a:t>трансоральная</a:t>
            </a:r>
            <a:r>
              <a:rPr lang="ru-RU" dirty="0" smtClean="0"/>
              <a:t> проекция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Боковая проекция</a:t>
            </a:r>
            <a:endParaRPr lang="ru-RU" dirty="0"/>
          </a:p>
        </p:txBody>
      </p:sp>
      <p:pic>
        <p:nvPicPr>
          <p:cNvPr id="5" name="Содержимое 4" descr="1229_213018376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52566"/>
            <a:ext cx="4038600" cy="2221230"/>
          </a:xfrm>
        </p:spPr>
      </p:pic>
      <p:pic>
        <p:nvPicPr>
          <p:cNvPr id="6" name="Содержимое 5" descr="120_clip_image002_000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31323"/>
            <a:ext cx="4038600" cy="446371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Передняя проекция</a:t>
            </a:r>
            <a:endParaRPr lang="ru-RU" dirty="0"/>
          </a:p>
        </p:txBody>
      </p:sp>
      <p:pic>
        <p:nvPicPr>
          <p:cNvPr id="5" name="Содержимое 4" descr="1215_4849137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457200" y="2671794"/>
            <a:ext cx="4038600" cy="2382774"/>
          </a:xfrm>
        </p:spPr>
      </p:pic>
      <p:pic>
        <p:nvPicPr>
          <p:cNvPr id="6" name="Содержимое 5" descr="6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9256" y="1828005"/>
            <a:ext cx="2339334" cy="384492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Теменно-акантиальная</a:t>
            </a:r>
            <a:r>
              <a:rPr lang="ru-RU" dirty="0" smtClean="0"/>
              <a:t> проекция</a:t>
            </a:r>
            <a:endParaRPr lang="ru-RU" dirty="0"/>
          </a:p>
        </p:txBody>
      </p:sp>
      <p:pic>
        <p:nvPicPr>
          <p:cNvPr id="5" name="Содержимое 4" descr="1324_168345630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66115" y="1600200"/>
            <a:ext cx="3620770" cy="4525963"/>
          </a:xfrm>
        </p:spPr>
      </p:pic>
      <p:pic>
        <p:nvPicPr>
          <p:cNvPr id="8" name="Содержимое 7" descr="1..P.P.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1748" y="1600200"/>
            <a:ext cx="3831503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Теменно-акантиальная</a:t>
            </a:r>
            <a:r>
              <a:rPr lang="ru-RU" dirty="0" smtClean="0"/>
              <a:t> проекция с открытым ртом</a:t>
            </a:r>
            <a:endParaRPr lang="ru-RU" dirty="0"/>
          </a:p>
        </p:txBody>
      </p:sp>
      <p:pic>
        <p:nvPicPr>
          <p:cNvPr id="5" name="Содержимое 4" descr="1322_96062434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1643856"/>
            <a:ext cx="3810000" cy="4438650"/>
          </a:xfrm>
        </p:spPr>
      </p:pic>
      <p:pic>
        <p:nvPicPr>
          <p:cNvPr id="6" name="Содержимое 5" descr="придаточные _пазухи_носа_рентен_webspita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56600" y="1643050"/>
            <a:ext cx="4481881" cy="450059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Височная кость</a:t>
            </a:r>
            <a:endParaRPr lang="ru-RU" dirty="0"/>
          </a:p>
        </p:txBody>
      </p:sp>
      <p:pic>
        <p:nvPicPr>
          <p:cNvPr id="4" name="Содержимое 3" descr="mb4_07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214422"/>
            <a:ext cx="5643602" cy="546258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350</Words>
  <Application>Microsoft Office PowerPoint</Application>
  <PresentationFormat>Экран (4:3)</PresentationFormat>
  <Paragraphs>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Придаточные пазухи носа, сосцевидные отростки  и височные кости</vt:lpstr>
      <vt:lpstr>Придаточные пазухи носа</vt:lpstr>
      <vt:lpstr>Придаточные пазухи носа</vt:lpstr>
      <vt:lpstr>Придаточные пазухи носа (укладки)</vt:lpstr>
      <vt:lpstr>Боковая проекция</vt:lpstr>
      <vt:lpstr>Передняя проекция</vt:lpstr>
      <vt:lpstr>Теменно-акантиальная проекция</vt:lpstr>
      <vt:lpstr>Теменно-акантиальная проекция с открытым ртом</vt:lpstr>
      <vt:lpstr>Височная кость</vt:lpstr>
      <vt:lpstr>Височная кость</vt:lpstr>
      <vt:lpstr>Височная кость</vt:lpstr>
      <vt:lpstr>Височная кость</vt:lpstr>
      <vt:lpstr>Обзорный снимок уха и, в частности, области сосцевидного отростка (по Шюллеру) </vt:lpstr>
      <vt:lpstr>Рентгенограмма (а) и схема (б) височной кости в косой проекции по Шюллеру:</vt:lpstr>
      <vt:lpstr>Рентгенография височной кости в осевой проекции по Майеру:</vt:lpstr>
      <vt:lpstr>Рентгенограмма и схема височной кости в осевой проекции по Майеру:</vt:lpstr>
      <vt:lpstr>Рентгенограмма и схема височной кости в осевой проекции по Стенверсу</vt:lpstr>
      <vt:lpstr>Рентгенограмма и схема височной кости в осевой проекции по Стенверсу:</vt:lpstr>
      <vt:lpstr>Углы наклона рентгеновской трубки  при внутриротовой периапикальной рентгенографии  по С.Л. Копельману и Л.Г. Берман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медицинского страхования</dc:title>
  <dc:creator>Андрей</dc:creator>
  <cp:lastModifiedBy>Андрей</cp:lastModifiedBy>
  <cp:revision>151</cp:revision>
  <dcterms:created xsi:type="dcterms:W3CDTF">2015-02-04T19:35:40Z</dcterms:created>
  <dcterms:modified xsi:type="dcterms:W3CDTF">2015-09-27T16:31:27Z</dcterms:modified>
</cp:coreProperties>
</file>